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43"/>
  </p:notesMasterIdLst>
  <p:handoutMasterIdLst>
    <p:handoutMasterId r:id="rId44"/>
  </p:handoutMasterIdLst>
  <p:sldIdLst>
    <p:sldId id="285" r:id="rId4"/>
    <p:sldId id="307" r:id="rId5"/>
    <p:sldId id="730" r:id="rId6"/>
    <p:sldId id="289" r:id="rId7"/>
    <p:sldId id="742" r:id="rId8"/>
    <p:sldId id="323" r:id="rId9"/>
    <p:sldId id="713" r:id="rId10"/>
    <p:sldId id="743" r:id="rId11"/>
    <p:sldId id="712" r:id="rId12"/>
    <p:sldId id="322" r:id="rId13"/>
    <p:sldId id="711" r:id="rId14"/>
    <p:sldId id="716" r:id="rId15"/>
    <p:sldId id="721" r:id="rId16"/>
    <p:sldId id="722" r:id="rId17"/>
    <p:sldId id="726" r:id="rId18"/>
    <p:sldId id="717" r:id="rId19"/>
    <p:sldId id="708" r:id="rId20"/>
    <p:sldId id="715" r:id="rId21"/>
    <p:sldId id="714" r:id="rId22"/>
    <p:sldId id="328" r:id="rId23"/>
    <p:sldId id="728" r:id="rId24"/>
    <p:sldId id="720" r:id="rId25"/>
    <p:sldId id="731" r:id="rId26"/>
    <p:sldId id="732" r:id="rId27"/>
    <p:sldId id="733" r:id="rId28"/>
    <p:sldId id="734" r:id="rId29"/>
    <p:sldId id="727" r:id="rId30"/>
    <p:sldId id="718" r:id="rId31"/>
    <p:sldId id="737" r:id="rId32"/>
    <p:sldId id="739" r:id="rId33"/>
    <p:sldId id="740" r:id="rId34"/>
    <p:sldId id="738" r:id="rId35"/>
    <p:sldId id="729" r:id="rId36"/>
    <p:sldId id="723" r:id="rId37"/>
    <p:sldId id="719" r:id="rId38"/>
    <p:sldId id="724" r:id="rId39"/>
    <p:sldId id="725" r:id="rId40"/>
    <p:sldId id="336" r:id="rId41"/>
    <p:sldId id="335" r:id="rId42"/>
  </p:sldIdLst>
  <p:sldSz cx="12192000" cy="6858000"/>
  <p:notesSz cx="6858000" cy="9144000"/>
  <p:embeddedFontLst>
    <p:embeddedFont>
      <p:font typeface="Adobe Garamond Pro" panose="02020502060506020403" charset="0"/>
      <p:regular r:id="rId45"/>
      <p: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96" y="5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5284495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2.4: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Passwords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Modeling how humans choose passwords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Password-Strength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764915" cy="4157428"/>
          </a:xfrm>
        </p:spPr>
        <p:txBody>
          <a:bodyPr>
            <a:normAutofit/>
          </a:bodyPr>
          <a:lstStyle/>
          <a:p>
            <a:r>
              <a:rPr lang="en-US" dirty="0"/>
              <a:t>Parameterized </a:t>
            </a:r>
            <a:r>
              <a:rPr lang="en-US" dirty="0" err="1"/>
              <a:t>Guessability</a:t>
            </a:r>
            <a:r>
              <a:rPr lang="en-US" dirty="0"/>
              <a:t> (“Guess Numbers”): </a:t>
            </a:r>
            <a:r>
              <a:rPr lang="en-US" b="1" dirty="0"/>
              <a:t>How many guesses would a particular cracking algorithm with particular training data take to guess a password?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639E2-7CCB-403E-A1DD-13FBE1E6CAFC}"/>
              </a:ext>
            </a:extLst>
          </p:cNvPr>
          <p:cNvSpPr txBox="1"/>
          <p:nvPr/>
        </p:nvSpPr>
        <p:spPr>
          <a:xfrm>
            <a:off x="2514600" y="3520388"/>
            <a:ext cx="716280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s3curityML!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D4CD1B-7889-4AD2-B8E4-8F2A47DC4CC2}"/>
              </a:ext>
            </a:extLst>
          </p:cNvPr>
          <p:cNvSpPr txBox="1">
            <a:spLocks/>
          </p:cNvSpPr>
          <p:nvPr/>
        </p:nvSpPr>
        <p:spPr>
          <a:xfrm>
            <a:off x="1981200" y="4641938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accent1"/>
                </a:solidFill>
              </a:rPr>
              <a:t>Guess # </a:t>
            </a:r>
            <a:r>
              <a:rPr lang="en-US" sz="4000" dirty="0"/>
              <a:t>366,163,847,194</a:t>
            </a:r>
          </a:p>
        </p:txBody>
      </p:sp>
    </p:spTree>
    <p:extLst>
      <p:ext uri="{BB962C8B-B14F-4D97-AF65-F5344CB8AC3E}">
        <p14:creationId xmlns:p14="http://schemas.microsoft.com/office/powerpoint/2010/main" val="98983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903" y="1611382"/>
            <a:ext cx="9774195" cy="3074403"/>
          </a:xfrm>
        </p:spPr>
        <p:txBody>
          <a:bodyPr/>
          <a:lstStyle/>
          <a:p>
            <a:r>
              <a:rPr lang="en-US" dirty="0"/>
              <a:t>Password-Cracking </a:t>
            </a:r>
            <a:r>
              <a:rPr lang="en-US" dirty="0" err="1"/>
              <a:t>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1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Broad Approaches to Cracking Passwords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80268F-1523-4683-B859-C4F34A13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Brute force (or selective brute force</a:t>
            </a:r>
            <a:r>
              <a:rPr lang="hu-HU" dirty="0"/>
              <a:t> AKA </a:t>
            </a:r>
            <a:r>
              <a:rPr lang="en-US" dirty="0"/>
              <a:t>“mask”)</a:t>
            </a:r>
          </a:p>
          <a:p>
            <a:r>
              <a:rPr lang="en-US" dirty="0"/>
              <a:t>Wordlist</a:t>
            </a:r>
          </a:p>
          <a:p>
            <a:r>
              <a:rPr lang="en-US" dirty="0"/>
              <a:t>Mangled </a:t>
            </a:r>
            <a:r>
              <a:rPr lang="hu-HU" dirty="0"/>
              <a:t>W</a:t>
            </a:r>
            <a:r>
              <a:rPr lang="en-US" dirty="0" err="1"/>
              <a:t>ordlist</a:t>
            </a:r>
            <a:endParaRPr lang="en-US" dirty="0"/>
          </a:p>
          <a:p>
            <a:r>
              <a:rPr lang="en-US" dirty="0"/>
              <a:t>Probabilistic Context-Free Grammar</a:t>
            </a:r>
          </a:p>
          <a:p>
            <a:r>
              <a:rPr lang="en-US" dirty="0"/>
              <a:t>Markov Models</a:t>
            </a:r>
          </a:p>
          <a:p>
            <a:r>
              <a:rPr lang="en-US" dirty="0"/>
              <a:t>Neural </a:t>
            </a:r>
            <a:r>
              <a:rPr lang="hu-HU" dirty="0"/>
              <a:t>N</a:t>
            </a:r>
            <a:r>
              <a:rPr lang="en-US" dirty="0" err="1"/>
              <a:t>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3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Broad Approaches to Cracking Passwords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80268F-1523-4683-B859-C4F34A13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b="1" dirty="0"/>
              <a:t>Brute force (or selective brute force</a:t>
            </a:r>
            <a:r>
              <a:rPr lang="hu-HU" b="1" dirty="0"/>
              <a:t> AKA </a:t>
            </a:r>
            <a:r>
              <a:rPr lang="en-US" b="1" dirty="0"/>
              <a:t>“mask”)</a:t>
            </a:r>
          </a:p>
          <a:p>
            <a:r>
              <a:rPr lang="en-US" dirty="0"/>
              <a:t>Wordlist</a:t>
            </a:r>
          </a:p>
          <a:p>
            <a:r>
              <a:rPr lang="en-US" dirty="0"/>
              <a:t>Mangled </a:t>
            </a:r>
            <a:r>
              <a:rPr lang="hu-HU" dirty="0"/>
              <a:t>W</a:t>
            </a:r>
            <a:r>
              <a:rPr lang="en-US" dirty="0" err="1"/>
              <a:t>ordlist</a:t>
            </a:r>
            <a:endParaRPr lang="en-US" dirty="0"/>
          </a:p>
          <a:p>
            <a:r>
              <a:rPr lang="en-US" dirty="0"/>
              <a:t>Probabilistic Context-Free Grammar</a:t>
            </a:r>
          </a:p>
          <a:p>
            <a:r>
              <a:rPr lang="en-US" dirty="0"/>
              <a:t>Markov Models</a:t>
            </a:r>
          </a:p>
          <a:p>
            <a:r>
              <a:rPr lang="en-US" dirty="0"/>
              <a:t>Neural </a:t>
            </a:r>
            <a:r>
              <a:rPr lang="hu-HU" dirty="0"/>
              <a:t>N</a:t>
            </a:r>
            <a:r>
              <a:rPr lang="en-US" dirty="0" err="1"/>
              <a:t>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Broad Approaches to Cracking Passwords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80268F-1523-4683-B859-C4F34A13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Brute force (or selective brute force</a:t>
            </a:r>
            <a:r>
              <a:rPr lang="hu-HU" dirty="0"/>
              <a:t> AKA </a:t>
            </a:r>
            <a:r>
              <a:rPr lang="en-US" dirty="0"/>
              <a:t>“mask”)</a:t>
            </a:r>
          </a:p>
          <a:p>
            <a:r>
              <a:rPr lang="en-US" b="1" dirty="0"/>
              <a:t>Wordlist</a:t>
            </a:r>
          </a:p>
          <a:p>
            <a:r>
              <a:rPr lang="en-US" dirty="0"/>
              <a:t>Mangled </a:t>
            </a:r>
            <a:r>
              <a:rPr lang="hu-HU" dirty="0"/>
              <a:t>W</a:t>
            </a:r>
            <a:r>
              <a:rPr lang="en-US" dirty="0" err="1"/>
              <a:t>ordlist</a:t>
            </a:r>
            <a:endParaRPr lang="en-US" dirty="0"/>
          </a:p>
          <a:p>
            <a:r>
              <a:rPr lang="en-US" dirty="0"/>
              <a:t>Probabilistic Context-Free Grammar</a:t>
            </a:r>
          </a:p>
          <a:p>
            <a:r>
              <a:rPr lang="en-US" dirty="0"/>
              <a:t>Markov Models</a:t>
            </a:r>
          </a:p>
          <a:p>
            <a:r>
              <a:rPr lang="en-US" dirty="0"/>
              <a:t>Neural </a:t>
            </a:r>
            <a:r>
              <a:rPr lang="hu-HU" dirty="0"/>
              <a:t>N</a:t>
            </a:r>
            <a:r>
              <a:rPr lang="en-US" dirty="0" err="1"/>
              <a:t>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547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Broad Approaches to Cracking Passwords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80268F-1523-4683-B859-C4F34A13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Brute force (or selective brute force</a:t>
            </a:r>
            <a:r>
              <a:rPr lang="hu-HU" dirty="0"/>
              <a:t> AKA </a:t>
            </a:r>
            <a:r>
              <a:rPr lang="en-US" dirty="0"/>
              <a:t>“mask”)</a:t>
            </a:r>
          </a:p>
          <a:p>
            <a:r>
              <a:rPr lang="en-US" dirty="0"/>
              <a:t>Wordlist</a:t>
            </a:r>
          </a:p>
          <a:p>
            <a:r>
              <a:rPr lang="en-US" b="1" dirty="0"/>
              <a:t>Mangled </a:t>
            </a:r>
            <a:r>
              <a:rPr lang="hu-HU" b="1" dirty="0"/>
              <a:t>W</a:t>
            </a:r>
            <a:r>
              <a:rPr lang="en-US" b="1" dirty="0" err="1"/>
              <a:t>ordlist</a:t>
            </a:r>
            <a:endParaRPr lang="en-US" b="1" dirty="0"/>
          </a:p>
          <a:p>
            <a:r>
              <a:rPr lang="en-US" dirty="0"/>
              <a:t>Probabilistic Context-Free Grammar</a:t>
            </a:r>
          </a:p>
          <a:p>
            <a:r>
              <a:rPr lang="en-US" dirty="0"/>
              <a:t>Markov Models</a:t>
            </a:r>
          </a:p>
          <a:p>
            <a:r>
              <a:rPr lang="en-US" dirty="0"/>
              <a:t>Neural </a:t>
            </a:r>
            <a:r>
              <a:rPr lang="hu-HU" dirty="0"/>
              <a:t>N</a:t>
            </a:r>
            <a:r>
              <a:rPr lang="en-US" dirty="0" err="1"/>
              <a:t>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05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Mangled Wordlist Attack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56" y="166721"/>
            <a:ext cx="2093460" cy="1046730"/>
          </a:xfrm>
          <a:prstGeom prst="rect">
            <a:avLst/>
          </a:prstGeom>
        </p:spPr>
      </p:pic>
      <p:sp>
        <p:nvSpPr>
          <p:cNvPr id="14" name="Google Shape;487;p51">
            <a:extLst>
              <a:ext uri="{FF2B5EF4-FFF2-40B4-BE49-F238E27FC236}">
                <a16:creationId xmlns:a16="http://schemas.microsoft.com/office/drawing/2014/main" id="{4C59E35E-E1DB-495B-AB93-570B64D4AC78}"/>
              </a:ext>
            </a:extLst>
          </p:cNvPr>
          <p:cNvSpPr txBox="1"/>
          <p:nvPr/>
        </p:nvSpPr>
        <p:spPr>
          <a:xfrm>
            <a:off x="1835700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/>
              <a:t>Wordlist</a:t>
            </a:r>
            <a:endParaRPr sz="3600"/>
          </a:p>
        </p:txBody>
      </p:sp>
      <p:sp>
        <p:nvSpPr>
          <p:cNvPr id="15" name="Google Shape;488;p51">
            <a:extLst>
              <a:ext uri="{FF2B5EF4-FFF2-40B4-BE49-F238E27FC236}">
                <a16:creationId xmlns:a16="http://schemas.microsoft.com/office/drawing/2014/main" id="{BCAD60AB-D7E3-4119-A2F7-9160AA8B1D6B}"/>
              </a:ext>
            </a:extLst>
          </p:cNvPr>
          <p:cNvSpPr txBox="1"/>
          <p:nvPr/>
        </p:nvSpPr>
        <p:spPr>
          <a:xfrm>
            <a:off x="2091600" y="2436769"/>
            <a:ext cx="1545600" cy="1220831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 err="1"/>
              <a:t>MLClass</a:t>
            </a:r>
            <a:endParaRPr sz="2200" dirty="0"/>
          </a:p>
          <a:p>
            <a:r>
              <a:rPr lang="en-GB" sz="2200" dirty="0"/>
              <a:t>Password</a:t>
            </a:r>
            <a:endParaRPr sz="2200" dirty="0"/>
          </a:p>
          <a:p>
            <a:r>
              <a:rPr lang="en-GB" sz="2200" dirty="0"/>
              <a:t>Chicago</a:t>
            </a:r>
            <a:endParaRPr sz="2200" dirty="0"/>
          </a:p>
        </p:txBody>
      </p:sp>
      <p:sp>
        <p:nvSpPr>
          <p:cNvPr id="16" name="Google Shape;489;p51">
            <a:extLst>
              <a:ext uri="{FF2B5EF4-FFF2-40B4-BE49-F238E27FC236}">
                <a16:creationId xmlns:a16="http://schemas.microsoft.com/office/drawing/2014/main" id="{80F1F4AA-EDDF-41B9-841D-C781B3D3D5C5}"/>
              </a:ext>
            </a:extLst>
          </p:cNvPr>
          <p:cNvSpPr txBox="1"/>
          <p:nvPr/>
        </p:nvSpPr>
        <p:spPr>
          <a:xfrm>
            <a:off x="4593022" y="2436768"/>
            <a:ext cx="2864212" cy="1220831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buSzPts val="1800"/>
              <a:buAutoNum type="arabicPeriod"/>
            </a:pPr>
            <a:r>
              <a:rPr lang="en-GB" sz="2200" dirty="0"/>
              <a:t>Append “1”</a:t>
            </a:r>
            <a:endParaRPr sz="2200" dirty="0"/>
          </a:p>
          <a:p>
            <a:pPr marL="457200" indent="-342900">
              <a:buSzPts val="1800"/>
              <a:buAutoNum type="arabicPeriod"/>
            </a:pPr>
            <a:r>
              <a:rPr lang="en-GB" sz="2200" dirty="0"/>
              <a:t>Replace “a” → “4”</a:t>
            </a:r>
            <a:endParaRPr sz="2200" dirty="0"/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en-GB" sz="2200" dirty="0">
                <a:solidFill>
                  <a:schemeClr val="dk1"/>
                </a:solidFill>
              </a:rPr>
              <a:t>Lowercase all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7" name="Google Shape;490;p51">
            <a:extLst>
              <a:ext uri="{FF2B5EF4-FFF2-40B4-BE49-F238E27FC236}">
                <a16:creationId xmlns:a16="http://schemas.microsoft.com/office/drawing/2014/main" id="{F270D0ED-3001-41A9-9B66-422D0369B347}"/>
              </a:ext>
            </a:extLst>
          </p:cNvPr>
          <p:cNvSpPr txBox="1"/>
          <p:nvPr/>
        </p:nvSpPr>
        <p:spPr>
          <a:xfrm>
            <a:off x="8304993" y="2437719"/>
            <a:ext cx="1862100" cy="3235112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200" dirty="0"/>
          </a:p>
        </p:txBody>
      </p:sp>
      <p:sp>
        <p:nvSpPr>
          <p:cNvPr id="18" name="Google Shape;492;p51">
            <a:extLst>
              <a:ext uri="{FF2B5EF4-FFF2-40B4-BE49-F238E27FC236}">
                <a16:creationId xmlns:a16="http://schemas.microsoft.com/office/drawing/2014/main" id="{D07D384D-0FEA-4297-88B4-91C218B739B5}"/>
              </a:ext>
            </a:extLst>
          </p:cNvPr>
          <p:cNvSpPr txBox="1"/>
          <p:nvPr/>
        </p:nvSpPr>
        <p:spPr>
          <a:xfrm>
            <a:off x="4440610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600" dirty="0" err="1"/>
              <a:t>Rulelist</a:t>
            </a:r>
            <a:endParaRPr sz="3600" dirty="0"/>
          </a:p>
        </p:txBody>
      </p:sp>
      <p:sp>
        <p:nvSpPr>
          <p:cNvPr id="19" name="Google Shape;493;p51">
            <a:extLst>
              <a:ext uri="{FF2B5EF4-FFF2-40B4-BE49-F238E27FC236}">
                <a16:creationId xmlns:a16="http://schemas.microsoft.com/office/drawing/2014/main" id="{AB3573A8-49E6-4AC1-98F1-E591B13F8B66}"/>
              </a:ext>
            </a:extLst>
          </p:cNvPr>
          <p:cNvSpPr txBox="1"/>
          <p:nvPr/>
        </p:nvSpPr>
        <p:spPr>
          <a:xfrm>
            <a:off x="8131131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 dirty="0"/>
              <a:t>Guesses</a:t>
            </a:r>
            <a:endParaRPr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4DD617-C5D6-4E94-A3F7-5E1EBCB64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21" y="220572"/>
            <a:ext cx="886432" cy="88643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AC14996E-54DB-4350-8F20-1D1DDC8595DA}"/>
              </a:ext>
            </a:extLst>
          </p:cNvPr>
          <p:cNvSpPr/>
          <p:nvPr/>
        </p:nvSpPr>
        <p:spPr>
          <a:xfrm>
            <a:off x="3822076" y="2839297"/>
            <a:ext cx="609656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89402A-C21A-4752-A9F2-58F73DCCBF2F}"/>
              </a:ext>
            </a:extLst>
          </p:cNvPr>
          <p:cNvSpPr/>
          <p:nvPr/>
        </p:nvSpPr>
        <p:spPr>
          <a:xfrm>
            <a:off x="7623210" y="2839297"/>
            <a:ext cx="609656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8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Mangled Wordlist Attack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56" y="166721"/>
            <a:ext cx="2093460" cy="1046730"/>
          </a:xfrm>
          <a:prstGeom prst="rect">
            <a:avLst/>
          </a:prstGeom>
        </p:spPr>
      </p:pic>
      <p:sp>
        <p:nvSpPr>
          <p:cNvPr id="14" name="Google Shape;487;p51">
            <a:extLst>
              <a:ext uri="{FF2B5EF4-FFF2-40B4-BE49-F238E27FC236}">
                <a16:creationId xmlns:a16="http://schemas.microsoft.com/office/drawing/2014/main" id="{4C59E35E-E1DB-495B-AB93-570B64D4AC78}"/>
              </a:ext>
            </a:extLst>
          </p:cNvPr>
          <p:cNvSpPr txBox="1"/>
          <p:nvPr/>
        </p:nvSpPr>
        <p:spPr>
          <a:xfrm>
            <a:off x="1835700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/>
              <a:t>Wordlist</a:t>
            </a:r>
            <a:endParaRPr sz="3600"/>
          </a:p>
        </p:txBody>
      </p:sp>
      <p:sp>
        <p:nvSpPr>
          <p:cNvPr id="15" name="Google Shape;488;p51">
            <a:extLst>
              <a:ext uri="{FF2B5EF4-FFF2-40B4-BE49-F238E27FC236}">
                <a16:creationId xmlns:a16="http://schemas.microsoft.com/office/drawing/2014/main" id="{BCAD60AB-D7E3-4119-A2F7-9160AA8B1D6B}"/>
              </a:ext>
            </a:extLst>
          </p:cNvPr>
          <p:cNvSpPr txBox="1"/>
          <p:nvPr/>
        </p:nvSpPr>
        <p:spPr>
          <a:xfrm>
            <a:off x="2091600" y="2436769"/>
            <a:ext cx="1545600" cy="1220831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 err="1">
                <a:solidFill>
                  <a:schemeClr val="accent1"/>
                </a:solidFill>
              </a:rPr>
              <a:t>MLClass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Password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Chicago</a:t>
            </a:r>
            <a:endParaRPr sz="2200" dirty="0">
              <a:solidFill>
                <a:schemeClr val="accent1"/>
              </a:solidFill>
            </a:endParaRPr>
          </a:p>
        </p:txBody>
      </p:sp>
      <p:sp>
        <p:nvSpPr>
          <p:cNvPr id="16" name="Google Shape;489;p51">
            <a:extLst>
              <a:ext uri="{FF2B5EF4-FFF2-40B4-BE49-F238E27FC236}">
                <a16:creationId xmlns:a16="http://schemas.microsoft.com/office/drawing/2014/main" id="{80F1F4AA-EDDF-41B9-841D-C781B3D3D5C5}"/>
              </a:ext>
            </a:extLst>
          </p:cNvPr>
          <p:cNvSpPr txBox="1"/>
          <p:nvPr/>
        </p:nvSpPr>
        <p:spPr>
          <a:xfrm>
            <a:off x="4593022" y="2436768"/>
            <a:ext cx="2864212" cy="1220831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buSzPts val="1800"/>
              <a:buAutoNum type="arabicPeriod"/>
            </a:pPr>
            <a:r>
              <a:rPr lang="en-GB" sz="2200" dirty="0">
                <a:solidFill>
                  <a:schemeClr val="accent1"/>
                </a:solidFill>
              </a:rPr>
              <a:t>Append “1”</a:t>
            </a:r>
            <a:endParaRPr sz="2200" dirty="0">
              <a:solidFill>
                <a:schemeClr val="accent1"/>
              </a:solidFill>
            </a:endParaRPr>
          </a:p>
          <a:p>
            <a:pPr marL="457200" indent="-342900">
              <a:buSzPts val="1800"/>
              <a:buAutoNum type="arabicPeriod"/>
            </a:pPr>
            <a:r>
              <a:rPr lang="en-GB" sz="2200" dirty="0"/>
              <a:t>Replace “a” → “4”</a:t>
            </a:r>
            <a:endParaRPr sz="2200" dirty="0"/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en-GB" sz="2200" dirty="0">
                <a:solidFill>
                  <a:schemeClr val="dk1"/>
                </a:solidFill>
              </a:rPr>
              <a:t>Lowercase all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7" name="Google Shape;490;p51">
            <a:extLst>
              <a:ext uri="{FF2B5EF4-FFF2-40B4-BE49-F238E27FC236}">
                <a16:creationId xmlns:a16="http://schemas.microsoft.com/office/drawing/2014/main" id="{F270D0ED-3001-41A9-9B66-422D0369B347}"/>
              </a:ext>
            </a:extLst>
          </p:cNvPr>
          <p:cNvSpPr txBox="1"/>
          <p:nvPr/>
        </p:nvSpPr>
        <p:spPr>
          <a:xfrm>
            <a:off x="8304993" y="2437719"/>
            <a:ext cx="1862100" cy="3235112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200" dirty="0">
                <a:solidFill>
                  <a:schemeClr val="accent1"/>
                </a:solidFill>
              </a:rPr>
              <a:t>MLClass1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Password1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Chicago1</a:t>
            </a:r>
            <a:endParaRPr sz="2200" dirty="0">
              <a:solidFill>
                <a:schemeClr val="accent1"/>
              </a:solidFill>
            </a:endParaRPr>
          </a:p>
        </p:txBody>
      </p:sp>
      <p:sp>
        <p:nvSpPr>
          <p:cNvPr id="18" name="Google Shape;492;p51">
            <a:extLst>
              <a:ext uri="{FF2B5EF4-FFF2-40B4-BE49-F238E27FC236}">
                <a16:creationId xmlns:a16="http://schemas.microsoft.com/office/drawing/2014/main" id="{D07D384D-0FEA-4297-88B4-91C218B739B5}"/>
              </a:ext>
            </a:extLst>
          </p:cNvPr>
          <p:cNvSpPr txBox="1"/>
          <p:nvPr/>
        </p:nvSpPr>
        <p:spPr>
          <a:xfrm>
            <a:off x="4440610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600"/>
              <a:t>Rulelist</a:t>
            </a:r>
            <a:endParaRPr sz="3600"/>
          </a:p>
        </p:txBody>
      </p:sp>
      <p:sp>
        <p:nvSpPr>
          <p:cNvPr id="19" name="Google Shape;493;p51">
            <a:extLst>
              <a:ext uri="{FF2B5EF4-FFF2-40B4-BE49-F238E27FC236}">
                <a16:creationId xmlns:a16="http://schemas.microsoft.com/office/drawing/2014/main" id="{AB3573A8-49E6-4AC1-98F1-E591B13F8B66}"/>
              </a:ext>
            </a:extLst>
          </p:cNvPr>
          <p:cNvSpPr txBox="1"/>
          <p:nvPr/>
        </p:nvSpPr>
        <p:spPr>
          <a:xfrm>
            <a:off x="8131131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 dirty="0"/>
              <a:t>Guesses</a:t>
            </a:r>
            <a:endParaRPr sz="3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4C73137-3F9A-4253-8BFE-0BBD750AE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21" y="220572"/>
            <a:ext cx="886432" cy="886432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33F94558-38AC-4C56-8ECF-B9B2C6B80AB5}"/>
              </a:ext>
            </a:extLst>
          </p:cNvPr>
          <p:cNvSpPr/>
          <p:nvPr/>
        </p:nvSpPr>
        <p:spPr>
          <a:xfrm>
            <a:off x="3822076" y="2839297"/>
            <a:ext cx="609656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C75CD34-B47F-49BE-9D7E-D8ED1B464A9A}"/>
              </a:ext>
            </a:extLst>
          </p:cNvPr>
          <p:cNvSpPr/>
          <p:nvPr/>
        </p:nvSpPr>
        <p:spPr>
          <a:xfrm>
            <a:off x="7623210" y="2839297"/>
            <a:ext cx="609656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10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Mangled Wordlist Attack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56" y="166721"/>
            <a:ext cx="2093460" cy="1046730"/>
          </a:xfrm>
          <a:prstGeom prst="rect">
            <a:avLst/>
          </a:prstGeom>
        </p:spPr>
      </p:pic>
      <p:sp>
        <p:nvSpPr>
          <p:cNvPr id="14" name="Google Shape;487;p51">
            <a:extLst>
              <a:ext uri="{FF2B5EF4-FFF2-40B4-BE49-F238E27FC236}">
                <a16:creationId xmlns:a16="http://schemas.microsoft.com/office/drawing/2014/main" id="{4C59E35E-E1DB-495B-AB93-570B64D4AC78}"/>
              </a:ext>
            </a:extLst>
          </p:cNvPr>
          <p:cNvSpPr txBox="1"/>
          <p:nvPr/>
        </p:nvSpPr>
        <p:spPr>
          <a:xfrm>
            <a:off x="1835700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/>
              <a:t>Wordlist</a:t>
            </a:r>
            <a:endParaRPr sz="3600"/>
          </a:p>
        </p:txBody>
      </p:sp>
      <p:sp>
        <p:nvSpPr>
          <p:cNvPr id="15" name="Google Shape;488;p51">
            <a:extLst>
              <a:ext uri="{FF2B5EF4-FFF2-40B4-BE49-F238E27FC236}">
                <a16:creationId xmlns:a16="http://schemas.microsoft.com/office/drawing/2014/main" id="{BCAD60AB-D7E3-4119-A2F7-9160AA8B1D6B}"/>
              </a:ext>
            </a:extLst>
          </p:cNvPr>
          <p:cNvSpPr txBox="1"/>
          <p:nvPr/>
        </p:nvSpPr>
        <p:spPr>
          <a:xfrm>
            <a:off x="2091600" y="2436769"/>
            <a:ext cx="1545600" cy="1220831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 err="1">
                <a:solidFill>
                  <a:schemeClr val="accent1"/>
                </a:solidFill>
              </a:rPr>
              <a:t>MLClass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Password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Chicago</a:t>
            </a:r>
            <a:endParaRPr sz="2200" dirty="0">
              <a:solidFill>
                <a:schemeClr val="accent1"/>
              </a:solidFill>
            </a:endParaRPr>
          </a:p>
        </p:txBody>
      </p:sp>
      <p:sp>
        <p:nvSpPr>
          <p:cNvPr id="16" name="Google Shape;489;p51">
            <a:extLst>
              <a:ext uri="{FF2B5EF4-FFF2-40B4-BE49-F238E27FC236}">
                <a16:creationId xmlns:a16="http://schemas.microsoft.com/office/drawing/2014/main" id="{80F1F4AA-EDDF-41B9-841D-C781B3D3D5C5}"/>
              </a:ext>
            </a:extLst>
          </p:cNvPr>
          <p:cNvSpPr txBox="1"/>
          <p:nvPr/>
        </p:nvSpPr>
        <p:spPr>
          <a:xfrm>
            <a:off x="4593022" y="2436768"/>
            <a:ext cx="2864212" cy="1220831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buSzPts val="1800"/>
              <a:buAutoNum type="arabicPeriod"/>
            </a:pPr>
            <a:r>
              <a:rPr lang="en-GB" sz="2200" dirty="0"/>
              <a:t>Append “1”</a:t>
            </a:r>
            <a:endParaRPr sz="2200" dirty="0"/>
          </a:p>
          <a:p>
            <a:pPr marL="457200" indent="-342900">
              <a:buSzPts val="1800"/>
              <a:buAutoNum type="arabicPeriod"/>
            </a:pPr>
            <a:r>
              <a:rPr lang="en-GB" sz="2200" dirty="0">
                <a:solidFill>
                  <a:schemeClr val="accent1"/>
                </a:solidFill>
              </a:rPr>
              <a:t>Replace “a” → “4”</a:t>
            </a:r>
            <a:endParaRPr sz="2200" dirty="0">
              <a:solidFill>
                <a:schemeClr val="accent1"/>
              </a:solidFill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en-GB" sz="2200" dirty="0">
                <a:solidFill>
                  <a:schemeClr val="dk1"/>
                </a:solidFill>
              </a:rPr>
              <a:t>Lowercase all</a:t>
            </a:r>
            <a:endParaRPr sz="2200" dirty="0">
              <a:solidFill>
                <a:schemeClr val="dk1"/>
              </a:solidFill>
            </a:endParaRPr>
          </a:p>
        </p:txBody>
      </p:sp>
      <p:sp>
        <p:nvSpPr>
          <p:cNvPr id="17" name="Google Shape;490;p51">
            <a:extLst>
              <a:ext uri="{FF2B5EF4-FFF2-40B4-BE49-F238E27FC236}">
                <a16:creationId xmlns:a16="http://schemas.microsoft.com/office/drawing/2014/main" id="{F270D0ED-3001-41A9-9B66-422D0369B347}"/>
              </a:ext>
            </a:extLst>
          </p:cNvPr>
          <p:cNvSpPr txBox="1"/>
          <p:nvPr/>
        </p:nvSpPr>
        <p:spPr>
          <a:xfrm>
            <a:off x="8304993" y="2437719"/>
            <a:ext cx="1862100" cy="3235112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200" dirty="0"/>
              <a:t>MLClass1</a:t>
            </a:r>
            <a:endParaRPr sz="2200" dirty="0"/>
          </a:p>
          <a:p>
            <a:r>
              <a:rPr lang="en-GB" sz="2200" dirty="0"/>
              <a:t>Password1</a:t>
            </a:r>
            <a:endParaRPr sz="2200" dirty="0"/>
          </a:p>
          <a:p>
            <a:r>
              <a:rPr lang="en-GB" sz="2200" dirty="0"/>
              <a:t>Chicago1</a:t>
            </a:r>
            <a:endParaRPr sz="2200" dirty="0"/>
          </a:p>
          <a:p>
            <a:r>
              <a:rPr lang="en-US" sz="2200" dirty="0">
                <a:solidFill>
                  <a:schemeClr val="accent1"/>
                </a:solidFill>
              </a:rPr>
              <a:t>MLCl4ss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P4ssword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Chic4go</a:t>
            </a:r>
            <a:endParaRPr sz="2200" dirty="0">
              <a:solidFill>
                <a:schemeClr val="accent1"/>
              </a:solidFill>
            </a:endParaRPr>
          </a:p>
        </p:txBody>
      </p:sp>
      <p:sp>
        <p:nvSpPr>
          <p:cNvPr id="18" name="Google Shape;492;p51">
            <a:extLst>
              <a:ext uri="{FF2B5EF4-FFF2-40B4-BE49-F238E27FC236}">
                <a16:creationId xmlns:a16="http://schemas.microsoft.com/office/drawing/2014/main" id="{D07D384D-0FEA-4297-88B4-91C218B739B5}"/>
              </a:ext>
            </a:extLst>
          </p:cNvPr>
          <p:cNvSpPr txBox="1"/>
          <p:nvPr/>
        </p:nvSpPr>
        <p:spPr>
          <a:xfrm>
            <a:off x="4440610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600"/>
              <a:t>Rulelist</a:t>
            </a:r>
            <a:endParaRPr sz="3600"/>
          </a:p>
        </p:txBody>
      </p:sp>
      <p:sp>
        <p:nvSpPr>
          <p:cNvPr id="19" name="Google Shape;493;p51">
            <a:extLst>
              <a:ext uri="{FF2B5EF4-FFF2-40B4-BE49-F238E27FC236}">
                <a16:creationId xmlns:a16="http://schemas.microsoft.com/office/drawing/2014/main" id="{AB3573A8-49E6-4AC1-98F1-E591B13F8B66}"/>
              </a:ext>
            </a:extLst>
          </p:cNvPr>
          <p:cNvSpPr txBox="1"/>
          <p:nvPr/>
        </p:nvSpPr>
        <p:spPr>
          <a:xfrm>
            <a:off x="8131131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 dirty="0"/>
              <a:t>Guesses</a:t>
            </a:r>
            <a:endParaRPr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1BD8F2-26D3-49AA-998B-473AFC417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21" y="220572"/>
            <a:ext cx="886432" cy="88643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CB05A4-C8A6-41CA-8979-3DB779E655C6}"/>
              </a:ext>
            </a:extLst>
          </p:cNvPr>
          <p:cNvSpPr/>
          <p:nvPr/>
        </p:nvSpPr>
        <p:spPr>
          <a:xfrm>
            <a:off x="3822076" y="2839297"/>
            <a:ext cx="609656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4B899BE-6A3E-4900-B7A2-8FCD7C50C1FC}"/>
              </a:ext>
            </a:extLst>
          </p:cNvPr>
          <p:cNvSpPr/>
          <p:nvPr/>
        </p:nvSpPr>
        <p:spPr>
          <a:xfrm>
            <a:off x="7623210" y="2839297"/>
            <a:ext cx="609656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0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Mangled Wordlist Attack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56" y="166721"/>
            <a:ext cx="2093460" cy="1046730"/>
          </a:xfrm>
          <a:prstGeom prst="rect">
            <a:avLst/>
          </a:prstGeom>
        </p:spPr>
      </p:pic>
      <p:sp>
        <p:nvSpPr>
          <p:cNvPr id="14" name="Google Shape;487;p51">
            <a:extLst>
              <a:ext uri="{FF2B5EF4-FFF2-40B4-BE49-F238E27FC236}">
                <a16:creationId xmlns:a16="http://schemas.microsoft.com/office/drawing/2014/main" id="{4C59E35E-E1DB-495B-AB93-570B64D4AC78}"/>
              </a:ext>
            </a:extLst>
          </p:cNvPr>
          <p:cNvSpPr txBox="1"/>
          <p:nvPr/>
        </p:nvSpPr>
        <p:spPr>
          <a:xfrm>
            <a:off x="1835700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/>
              <a:t>Wordlist</a:t>
            </a:r>
            <a:endParaRPr sz="3600"/>
          </a:p>
        </p:txBody>
      </p:sp>
      <p:sp>
        <p:nvSpPr>
          <p:cNvPr id="15" name="Google Shape;488;p51">
            <a:extLst>
              <a:ext uri="{FF2B5EF4-FFF2-40B4-BE49-F238E27FC236}">
                <a16:creationId xmlns:a16="http://schemas.microsoft.com/office/drawing/2014/main" id="{BCAD60AB-D7E3-4119-A2F7-9160AA8B1D6B}"/>
              </a:ext>
            </a:extLst>
          </p:cNvPr>
          <p:cNvSpPr txBox="1"/>
          <p:nvPr/>
        </p:nvSpPr>
        <p:spPr>
          <a:xfrm>
            <a:off x="2091600" y="2436769"/>
            <a:ext cx="1545600" cy="1220831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200" dirty="0" err="1">
                <a:solidFill>
                  <a:schemeClr val="accent1"/>
                </a:solidFill>
              </a:rPr>
              <a:t>MLClass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Password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Chicago</a:t>
            </a:r>
            <a:endParaRPr sz="2200" dirty="0">
              <a:solidFill>
                <a:schemeClr val="accent1"/>
              </a:solidFill>
            </a:endParaRPr>
          </a:p>
        </p:txBody>
      </p:sp>
      <p:sp>
        <p:nvSpPr>
          <p:cNvPr id="16" name="Google Shape;489;p51">
            <a:extLst>
              <a:ext uri="{FF2B5EF4-FFF2-40B4-BE49-F238E27FC236}">
                <a16:creationId xmlns:a16="http://schemas.microsoft.com/office/drawing/2014/main" id="{80F1F4AA-EDDF-41B9-841D-C781B3D3D5C5}"/>
              </a:ext>
            </a:extLst>
          </p:cNvPr>
          <p:cNvSpPr txBox="1"/>
          <p:nvPr/>
        </p:nvSpPr>
        <p:spPr>
          <a:xfrm>
            <a:off x="4593022" y="2436768"/>
            <a:ext cx="2864212" cy="1220831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buSzPts val="1800"/>
              <a:buAutoNum type="arabicPeriod"/>
            </a:pPr>
            <a:r>
              <a:rPr lang="en-GB" sz="2200" dirty="0"/>
              <a:t>Append “1”</a:t>
            </a:r>
            <a:endParaRPr sz="2200" dirty="0"/>
          </a:p>
          <a:p>
            <a:pPr marL="457200" indent="-342900">
              <a:buSzPts val="1800"/>
              <a:buAutoNum type="arabicPeriod"/>
            </a:pPr>
            <a:r>
              <a:rPr lang="en-GB" sz="2200" dirty="0"/>
              <a:t>Replace “a” → “4”</a:t>
            </a:r>
            <a:endParaRPr sz="2200" dirty="0"/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en-GB" sz="2200" dirty="0">
                <a:solidFill>
                  <a:schemeClr val="accent1"/>
                </a:solidFill>
              </a:rPr>
              <a:t>Lowercase all</a:t>
            </a:r>
            <a:endParaRPr sz="2200" dirty="0">
              <a:solidFill>
                <a:schemeClr val="accent1"/>
              </a:solidFill>
            </a:endParaRPr>
          </a:p>
        </p:txBody>
      </p:sp>
      <p:sp>
        <p:nvSpPr>
          <p:cNvPr id="17" name="Google Shape;490;p51">
            <a:extLst>
              <a:ext uri="{FF2B5EF4-FFF2-40B4-BE49-F238E27FC236}">
                <a16:creationId xmlns:a16="http://schemas.microsoft.com/office/drawing/2014/main" id="{F270D0ED-3001-41A9-9B66-422D0369B347}"/>
              </a:ext>
            </a:extLst>
          </p:cNvPr>
          <p:cNvSpPr txBox="1"/>
          <p:nvPr/>
        </p:nvSpPr>
        <p:spPr>
          <a:xfrm>
            <a:off x="8304993" y="2437719"/>
            <a:ext cx="1862100" cy="3235112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200" dirty="0"/>
              <a:t>MLClass1</a:t>
            </a:r>
            <a:endParaRPr sz="2200" dirty="0"/>
          </a:p>
          <a:p>
            <a:r>
              <a:rPr lang="en-GB" sz="2200" dirty="0"/>
              <a:t>Password1</a:t>
            </a:r>
            <a:endParaRPr sz="2200" dirty="0"/>
          </a:p>
          <a:p>
            <a:r>
              <a:rPr lang="en-GB" sz="2200" dirty="0"/>
              <a:t>Chicago1</a:t>
            </a:r>
            <a:endParaRPr sz="2200" dirty="0"/>
          </a:p>
          <a:p>
            <a:r>
              <a:rPr lang="en-US" sz="2200" dirty="0"/>
              <a:t>MLCl4ss</a:t>
            </a:r>
            <a:endParaRPr sz="2200" dirty="0"/>
          </a:p>
          <a:p>
            <a:r>
              <a:rPr lang="en-GB" sz="2200" dirty="0"/>
              <a:t>P4ssword</a:t>
            </a:r>
            <a:endParaRPr sz="2200" dirty="0"/>
          </a:p>
          <a:p>
            <a:r>
              <a:rPr lang="en-GB" sz="2200" dirty="0"/>
              <a:t>Chic4go</a:t>
            </a:r>
            <a:endParaRPr sz="2200" dirty="0"/>
          </a:p>
          <a:p>
            <a:r>
              <a:rPr lang="en-US" sz="2200" dirty="0" err="1">
                <a:solidFill>
                  <a:schemeClr val="accent1"/>
                </a:solidFill>
              </a:rPr>
              <a:t>mlclass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>
                <a:solidFill>
                  <a:schemeClr val="accent1"/>
                </a:solidFill>
              </a:rPr>
              <a:t>password</a:t>
            </a:r>
            <a:endParaRPr sz="2200" dirty="0">
              <a:solidFill>
                <a:schemeClr val="accent1"/>
              </a:solidFill>
            </a:endParaRPr>
          </a:p>
          <a:p>
            <a:r>
              <a:rPr lang="en-GB" sz="2200" dirty="0" err="1">
                <a:solidFill>
                  <a:schemeClr val="accent1"/>
                </a:solidFill>
              </a:rPr>
              <a:t>chicago</a:t>
            </a:r>
            <a:endParaRPr sz="2200" dirty="0">
              <a:solidFill>
                <a:schemeClr val="accent1"/>
              </a:solidFill>
            </a:endParaRPr>
          </a:p>
        </p:txBody>
      </p:sp>
      <p:sp>
        <p:nvSpPr>
          <p:cNvPr id="18" name="Google Shape;492;p51">
            <a:extLst>
              <a:ext uri="{FF2B5EF4-FFF2-40B4-BE49-F238E27FC236}">
                <a16:creationId xmlns:a16="http://schemas.microsoft.com/office/drawing/2014/main" id="{D07D384D-0FEA-4297-88B4-91C218B739B5}"/>
              </a:ext>
            </a:extLst>
          </p:cNvPr>
          <p:cNvSpPr txBox="1"/>
          <p:nvPr/>
        </p:nvSpPr>
        <p:spPr>
          <a:xfrm>
            <a:off x="4440610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600" dirty="0" err="1"/>
              <a:t>Rulelist</a:t>
            </a:r>
            <a:endParaRPr sz="3600" dirty="0"/>
          </a:p>
        </p:txBody>
      </p:sp>
      <p:sp>
        <p:nvSpPr>
          <p:cNvPr id="19" name="Google Shape;493;p51">
            <a:extLst>
              <a:ext uri="{FF2B5EF4-FFF2-40B4-BE49-F238E27FC236}">
                <a16:creationId xmlns:a16="http://schemas.microsoft.com/office/drawing/2014/main" id="{AB3573A8-49E6-4AC1-98F1-E591B13F8B66}"/>
              </a:ext>
            </a:extLst>
          </p:cNvPr>
          <p:cNvSpPr txBox="1"/>
          <p:nvPr/>
        </p:nvSpPr>
        <p:spPr>
          <a:xfrm>
            <a:off x="8131131" y="1593144"/>
            <a:ext cx="2057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3600" dirty="0"/>
              <a:t>Guesses</a:t>
            </a:r>
            <a:endParaRPr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FBAC0-4205-4FF5-8B6C-C29C0539E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21" y="220572"/>
            <a:ext cx="886432" cy="88643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127299B-A7BB-40C5-8793-935FA6CFF001}"/>
              </a:ext>
            </a:extLst>
          </p:cNvPr>
          <p:cNvSpPr/>
          <p:nvPr/>
        </p:nvSpPr>
        <p:spPr>
          <a:xfrm>
            <a:off x="3822076" y="2839297"/>
            <a:ext cx="609656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476F15-EA41-4C40-9E99-88D0BCAC4E15}"/>
              </a:ext>
            </a:extLst>
          </p:cNvPr>
          <p:cNvSpPr/>
          <p:nvPr/>
        </p:nvSpPr>
        <p:spPr>
          <a:xfrm>
            <a:off x="7623210" y="2839297"/>
            <a:ext cx="609656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9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Leaks of Passwords Are Common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6D518-1804-47C6-B876-41D67448756E}"/>
              </a:ext>
            </a:extLst>
          </p:cNvPr>
          <p:cNvSpPr txBox="1"/>
          <p:nvPr/>
        </p:nvSpPr>
        <p:spPr>
          <a:xfrm>
            <a:off x="798986" y="5617670"/>
            <a:ext cx="1066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https://haveibeenpwned.com/PwnedWebsites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D1EBC1-7055-4097-8D4B-4ED5B826D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394947"/>
            <a:ext cx="3560516" cy="734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DB0274-EEAE-419A-A7FA-5C390AC37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0" y="1607071"/>
            <a:ext cx="3364572" cy="8529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A1B3DB-527A-4162-AAAF-80FC175BE2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15856"/>
          <a:stretch/>
        </p:blipFill>
        <p:spPr>
          <a:xfrm>
            <a:off x="901240" y="4210905"/>
            <a:ext cx="3364572" cy="1278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BA490-DF4A-4F29-80A4-444A2FDE4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4" y="2515735"/>
            <a:ext cx="3474720" cy="98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8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Mangled Wordlist Attack</a:t>
            </a:r>
            <a:r>
              <a:rPr lang="en-US" dirty="0"/>
              <a:t>: Rule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387167-CDE4-4189-97AD-E800FF402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oogle Shape;625;p64">
            <a:extLst>
              <a:ext uri="{FF2B5EF4-FFF2-40B4-BE49-F238E27FC236}">
                <a16:creationId xmlns:a16="http://schemas.microsoft.com/office/drawing/2014/main" id="{762FDD1E-8E48-4319-B449-16FF6B5D5FA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970" b="71889"/>
          <a:stretch/>
        </p:blipFill>
        <p:spPr>
          <a:xfrm>
            <a:off x="3573871" y="1424091"/>
            <a:ext cx="5044258" cy="2331164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1" name="Google Shape;627;p64">
            <a:extLst>
              <a:ext uri="{FF2B5EF4-FFF2-40B4-BE49-F238E27FC236}">
                <a16:creationId xmlns:a16="http://schemas.microsoft.com/office/drawing/2014/main" id="{8BE56691-27C4-40FC-9697-CBA76DDD9A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743" b="45350"/>
          <a:stretch/>
        </p:blipFill>
        <p:spPr>
          <a:xfrm>
            <a:off x="2726054" y="3851856"/>
            <a:ext cx="6739893" cy="2110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76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Broad Approaches to Cracking Passwords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80268F-1523-4683-B859-C4F34A13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Brute force (or selective brute force</a:t>
            </a:r>
            <a:r>
              <a:rPr lang="hu-HU" dirty="0"/>
              <a:t> AKA </a:t>
            </a:r>
            <a:r>
              <a:rPr lang="en-US" dirty="0"/>
              <a:t>“mask”)</a:t>
            </a:r>
          </a:p>
          <a:p>
            <a:r>
              <a:rPr lang="en-US" dirty="0"/>
              <a:t>Wordlist</a:t>
            </a:r>
          </a:p>
          <a:p>
            <a:r>
              <a:rPr lang="en-US" dirty="0"/>
              <a:t>Mangled </a:t>
            </a:r>
            <a:r>
              <a:rPr lang="hu-HU" dirty="0"/>
              <a:t>W</a:t>
            </a:r>
            <a:r>
              <a:rPr lang="en-US" dirty="0" err="1"/>
              <a:t>ordlist</a:t>
            </a:r>
            <a:endParaRPr lang="en-US" dirty="0"/>
          </a:p>
          <a:p>
            <a:r>
              <a:rPr lang="en-US" b="1" dirty="0"/>
              <a:t>Probabilistic Context-Free Grammar</a:t>
            </a:r>
          </a:p>
          <a:p>
            <a:r>
              <a:rPr lang="en-US" dirty="0"/>
              <a:t>Markov Models</a:t>
            </a:r>
          </a:p>
          <a:p>
            <a:r>
              <a:rPr lang="en-US" dirty="0"/>
              <a:t>Neural </a:t>
            </a:r>
            <a:r>
              <a:rPr lang="hu-HU" dirty="0"/>
              <a:t>N</a:t>
            </a:r>
            <a:r>
              <a:rPr lang="en-US" dirty="0" err="1"/>
              <a:t>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686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Context-Free Grammar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chic4gooo</a:t>
            </a:r>
          </a:p>
        </p:txBody>
      </p:sp>
    </p:spTree>
    <p:extLst>
      <p:ext uri="{BB962C8B-B14F-4D97-AF65-F5344CB8AC3E}">
        <p14:creationId xmlns:p14="http://schemas.microsoft.com/office/powerpoint/2010/main" val="2180207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Context-Free Grammar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chic</a:t>
            </a:r>
            <a:r>
              <a:rPr lang="en-US" sz="60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6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441D-A28C-4D35-85CF-10313E941EE3}"/>
              </a:ext>
            </a:extLst>
          </p:cNvPr>
          <p:cNvSpPr txBox="1"/>
          <p:nvPr/>
        </p:nvSpPr>
        <p:spPr>
          <a:xfrm>
            <a:off x="2570456" y="2797202"/>
            <a:ext cx="70866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Structure model:</a:t>
            </a:r>
          </a:p>
          <a:p>
            <a:r>
              <a:rPr lang="en-US" sz="2400" b="1" dirty="0">
                <a:solidFill>
                  <a:schemeClr val="accent5"/>
                </a:solidFill>
              </a:rPr>
              <a:t>L</a:t>
            </a:r>
            <a:r>
              <a:rPr lang="en-US" sz="2400" b="1" baseline="-25000" dirty="0">
                <a:solidFill>
                  <a:schemeClr val="accent5"/>
                </a:solidFill>
              </a:rPr>
              <a:t>4</a:t>
            </a:r>
            <a:r>
              <a:rPr lang="en-US" sz="2400" b="1" dirty="0">
                <a:solidFill>
                  <a:schemeClr val="accent3"/>
                </a:solidFill>
              </a:rPr>
              <a:t>D</a:t>
            </a:r>
            <a:r>
              <a:rPr lang="en-US" sz="2400" b="1" baseline="-25000" dirty="0">
                <a:solidFill>
                  <a:schemeClr val="accent3"/>
                </a:solidFill>
              </a:rPr>
              <a:t>1</a:t>
            </a:r>
            <a:r>
              <a:rPr lang="en-US" sz="2400" b="1" dirty="0">
                <a:solidFill>
                  <a:schemeClr val="accent5"/>
                </a:solidFill>
              </a:rPr>
              <a:t>L</a:t>
            </a:r>
            <a:r>
              <a:rPr lang="en-US" sz="2400" b="1" baseline="-25000" dirty="0">
                <a:solidFill>
                  <a:schemeClr val="accent5"/>
                </a:solidFill>
              </a:rPr>
              <a:t>4</a:t>
            </a:r>
            <a:r>
              <a:rPr lang="en-US" sz="2400" b="1" baseline="-25000" dirty="0"/>
              <a:t> 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(100% probability)</a:t>
            </a:r>
            <a:endParaRPr lang="en-US" sz="2400" b="1" baseline="-25000" dirty="0"/>
          </a:p>
          <a:p>
            <a:endParaRPr lang="en-US" sz="2400" b="1" baseline="-25000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0189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Context-Free Grammar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chic</a:t>
            </a:r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6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441D-A28C-4D35-85CF-10313E941EE3}"/>
              </a:ext>
            </a:extLst>
          </p:cNvPr>
          <p:cNvSpPr txBox="1"/>
          <p:nvPr/>
        </p:nvSpPr>
        <p:spPr>
          <a:xfrm>
            <a:off x="2570455" y="2797202"/>
            <a:ext cx="725712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Structure model:</a:t>
            </a:r>
          </a:p>
          <a:p>
            <a:r>
              <a:rPr lang="en-US" sz="2400" b="1" dirty="0"/>
              <a:t>L</a:t>
            </a:r>
            <a:r>
              <a:rPr lang="en-US" sz="2400" b="1" baseline="-25000" dirty="0"/>
              <a:t>4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L</a:t>
            </a:r>
            <a:r>
              <a:rPr lang="en-US" sz="2400" b="1" baseline="-25000" dirty="0"/>
              <a:t>4 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(100% probability)</a:t>
            </a:r>
            <a:endParaRPr lang="en-US" sz="2400" b="1" baseline="-25000" dirty="0"/>
          </a:p>
          <a:p>
            <a:endParaRPr lang="en-US" sz="2400" b="1" baseline="-25000" dirty="0"/>
          </a:p>
          <a:p>
            <a:r>
              <a:rPr lang="en-US" sz="2400" dirty="0">
                <a:solidFill>
                  <a:schemeClr val="accent5"/>
                </a:solidFill>
              </a:rPr>
              <a:t>Letter model: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b="1" dirty="0">
                <a:solidFill>
                  <a:schemeClr val="accent5"/>
                </a:solidFill>
              </a:rPr>
              <a:t>L</a:t>
            </a:r>
            <a:r>
              <a:rPr lang="en-US" sz="2400" b="1" baseline="-25000" dirty="0">
                <a:solidFill>
                  <a:schemeClr val="accent5"/>
                </a:solidFill>
              </a:rPr>
              <a:t>4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>
                <a:solidFill>
                  <a:schemeClr val="accent5"/>
                </a:solidFill>
                <a:sym typeface="Wingdings" panose="05000000000000000000" pitchFamily="2" charset="2"/>
              </a:rPr>
              <a:t> </a:t>
            </a:r>
            <a:r>
              <a:rPr lang="en-US" sz="2400" b="1" dirty="0">
                <a:solidFill>
                  <a:schemeClr val="accent5"/>
                </a:solidFill>
                <a:sym typeface="Wingdings" panose="05000000000000000000" pitchFamily="2" charset="2"/>
              </a:rPr>
              <a:t>chic</a:t>
            </a:r>
            <a:r>
              <a:rPr lang="en-US" sz="2400" dirty="0">
                <a:solidFill>
                  <a:schemeClr val="accent5"/>
                </a:solidFill>
                <a:sym typeface="Wingdings" panose="05000000000000000000" pitchFamily="2" charset="2"/>
              </a:rPr>
              <a:t> (50% probability), </a:t>
            </a:r>
            <a:r>
              <a:rPr lang="en-US" sz="2400" b="1" dirty="0" err="1">
                <a:solidFill>
                  <a:schemeClr val="accent5"/>
                </a:solidFill>
                <a:sym typeface="Wingdings" panose="05000000000000000000" pitchFamily="2" charset="2"/>
              </a:rPr>
              <a:t>gooo</a:t>
            </a:r>
            <a:r>
              <a:rPr lang="en-US" sz="2400" dirty="0">
                <a:solidFill>
                  <a:schemeClr val="accent5"/>
                </a:solidFill>
                <a:sym typeface="Wingdings" panose="05000000000000000000" pitchFamily="2" charset="2"/>
              </a:rPr>
              <a:t> (50% probability) </a:t>
            </a: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5636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Context-Free Grammar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chic</a:t>
            </a:r>
            <a:r>
              <a:rPr lang="en-US" sz="60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gooo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441D-A28C-4D35-85CF-10313E941EE3}"/>
              </a:ext>
            </a:extLst>
          </p:cNvPr>
          <p:cNvSpPr txBox="1"/>
          <p:nvPr/>
        </p:nvSpPr>
        <p:spPr>
          <a:xfrm>
            <a:off x="2570455" y="2797202"/>
            <a:ext cx="725712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Structure model:</a:t>
            </a:r>
          </a:p>
          <a:p>
            <a:r>
              <a:rPr lang="en-US" sz="2400" b="1" dirty="0"/>
              <a:t>L</a:t>
            </a:r>
            <a:r>
              <a:rPr lang="en-US" sz="2400" b="1" baseline="-25000" dirty="0"/>
              <a:t>4</a:t>
            </a:r>
            <a:r>
              <a:rPr lang="en-US" sz="2400" b="1" dirty="0"/>
              <a:t>D</a:t>
            </a:r>
            <a:r>
              <a:rPr lang="en-US" sz="2400" b="1" baseline="-25000" dirty="0"/>
              <a:t>1</a:t>
            </a:r>
            <a:r>
              <a:rPr lang="en-US" sz="2400" b="1" dirty="0"/>
              <a:t>L</a:t>
            </a:r>
            <a:r>
              <a:rPr lang="en-US" sz="2400" b="1" baseline="-25000" dirty="0"/>
              <a:t>4 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(100% probability)</a:t>
            </a:r>
            <a:endParaRPr lang="en-US" sz="2400" b="1" baseline="-25000" dirty="0"/>
          </a:p>
          <a:p>
            <a:endParaRPr lang="en-US" sz="2400" b="1" baseline="-25000" dirty="0"/>
          </a:p>
          <a:p>
            <a:r>
              <a:rPr lang="en-US" sz="2400" dirty="0"/>
              <a:t>Letter model:</a:t>
            </a:r>
            <a:endParaRPr lang="en-US" sz="2400" b="1" dirty="0"/>
          </a:p>
          <a:p>
            <a:r>
              <a:rPr lang="en-US" sz="2400" b="1" dirty="0"/>
              <a:t>L</a:t>
            </a:r>
            <a:r>
              <a:rPr lang="en-US" sz="2400" b="1" baseline="-25000" dirty="0"/>
              <a:t>4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chic</a:t>
            </a:r>
            <a:r>
              <a:rPr lang="en-US" sz="2400" dirty="0">
                <a:sym typeface="Wingdings" panose="05000000000000000000" pitchFamily="2" charset="2"/>
              </a:rPr>
              <a:t> (50% probability), </a:t>
            </a:r>
            <a:r>
              <a:rPr lang="en-US" sz="2400" b="1" dirty="0" err="1">
                <a:sym typeface="Wingdings" panose="05000000000000000000" pitchFamily="2" charset="2"/>
              </a:rPr>
              <a:t>gooo</a:t>
            </a:r>
            <a:r>
              <a:rPr lang="en-US" sz="2400" dirty="0">
                <a:sym typeface="Wingdings" panose="05000000000000000000" pitchFamily="2" charset="2"/>
              </a:rPr>
              <a:t> (50% probability) </a:t>
            </a:r>
          </a:p>
          <a:p>
            <a:endParaRPr lang="en-US" sz="2400" b="1" baseline="-25000" dirty="0"/>
          </a:p>
          <a:p>
            <a:r>
              <a:rPr lang="en-US" sz="2400" dirty="0">
                <a:solidFill>
                  <a:schemeClr val="accent3"/>
                </a:solidFill>
              </a:rPr>
              <a:t>Digit model:</a:t>
            </a:r>
            <a:endParaRPr lang="en-US" sz="2400" b="1" baseline="-25000" dirty="0">
              <a:solidFill>
                <a:schemeClr val="accent3"/>
              </a:solidFill>
            </a:endParaRPr>
          </a:p>
          <a:p>
            <a:r>
              <a:rPr lang="en-US" sz="2400" b="1" dirty="0">
                <a:solidFill>
                  <a:schemeClr val="accent3"/>
                </a:solidFill>
              </a:rPr>
              <a:t>D</a:t>
            </a:r>
            <a:r>
              <a:rPr lang="en-US" sz="2400" b="1" baseline="-25000" dirty="0">
                <a:solidFill>
                  <a:schemeClr val="accent3"/>
                </a:solidFill>
              </a:rPr>
              <a:t>1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accent3"/>
                </a:solidFill>
                <a:sym typeface="Wingdings" panose="05000000000000000000" pitchFamily="2" charset="2"/>
              </a:rPr>
              <a:t> </a:t>
            </a:r>
            <a:r>
              <a:rPr lang="en-US" sz="2400" b="1" dirty="0">
                <a:solidFill>
                  <a:schemeClr val="accent3"/>
                </a:solidFill>
                <a:sym typeface="Wingdings" panose="05000000000000000000" pitchFamily="2" charset="2"/>
              </a:rPr>
              <a:t>4 </a:t>
            </a:r>
            <a:r>
              <a:rPr lang="en-US" sz="2400" dirty="0">
                <a:solidFill>
                  <a:schemeClr val="accent3"/>
                </a:solidFill>
                <a:sym typeface="Wingdings" panose="05000000000000000000" pitchFamily="2" charset="2"/>
              </a:rPr>
              <a:t>(100% probability)</a:t>
            </a:r>
          </a:p>
          <a:p>
            <a:endParaRPr lang="en-US" sz="2400" b="1" baseline="-25000" dirty="0"/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8403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Context-Free Grammar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chic4gooo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71667-C724-4217-A3CE-30F726A4EEDB}"/>
              </a:ext>
            </a:extLst>
          </p:cNvPr>
          <p:cNvSpPr txBox="1"/>
          <p:nvPr/>
        </p:nvSpPr>
        <p:spPr>
          <a:xfrm>
            <a:off x="2547879" y="2887457"/>
            <a:ext cx="7075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Probability of a password:</a:t>
            </a:r>
          </a:p>
          <a:p>
            <a:r>
              <a:rPr lang="en-US" sz="2400" dirty="0">
                <a:sym typeface="Wingdings" panose="05000000000000000000" pitchFamily="2" charset="2"/>
              </a:rPr>
              <a:t>Product of the probability of the structure and probabilities of strings</a:t>
            </a:r>
            <a:endParaRPr lang="en-US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4173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Broad Approaches to Cracking Passwords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80268F-1523-4683-B859-C4F34A13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Brute force (or selective brute force</a:t>
            </a:r>
            <a:r>
              <a:rPr lang="hu-HU" dirty="0"/>
              <a:t> AKA </a:t>
            </a:r>
            <a:r>
              <a:rPr lang="en-US" dirty="0"/>
              <a:t>“mask”)</a:t>
            </a:r>
          </a:p>
          <a:p>
            <a:r>
              <a:rPr lang="en-US" dirty="0"/>
              <a:t>Wordlist</a:t>
            </a:r>
          </a:p>
          <a:p>
            <a:r>
              <a:rPr lang="en-US" dirty="0"/>
              <a:t>Mangled </a:t>
            </a:r>
            <a:r>
              <a:rPr lang="hu-HU" dirty="0"/>
              <a:t>W</a:t>
            </a:r>
            <a:r>
              <a:rPr lang="en-US" dirty="0" err="1"/>
              <a:t>ordlist</a:t>
            </a:r>
            <a:endParaRPr lang="en-US" dirty="0"/>
          </a:p>
          <a:p>
            <a:r>
              <a:rPr lang="en-US" dirty="0"/>
              <a:t>Probabilistic Context-Free Grammar</a:t>
            </a:r>
          </a:p>
          <a:p>
            <a:r>
              <a:rPr lang="en-US" b="1" dirty="0"/>
              <a:t>Markov Models</a:t>
            </a:r>
          </a:p>
          <a:p>
            <a:r>
              <a:rPr lang="en-US" dirty="0"/>
              <a:t>Neural </a:t>
            </a:r>
            <a:r>
              <a:rPr lang="hu-HU" dirty="0"/>
              <a:t>N</a:t>
            </a:r>
            <a:r>
              <a:rPr lang="en-US" dirty="0" err="1"/>
              <a:t>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792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chic4gooo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441D-A28C-4D35-85CF-10313E941EE3}"/>
              </a:ext>
            </a:extLst>
          </p:cNvPr>
          <p:cNvSpPr txBox="1"/>
          <p:nvPr/>
        </p:nvSpPr>
        <p:spPr>
          <a:xfrm>
            <a:off x="2570456" y="2797202"/>
            <a:ext cx="70866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2-gram model: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3404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hic4gooo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441D-A28C-4D35-85CF-10313E941EE3}"/>
              </a:ext>
            </a:extLst>
          </p:cNvPr>
          <p:cNvSpPr txBox="1"/>
          <p:nvPr/>
        </p:nvSpPr>
        <p:spPr>
          <a:xfrm>
            <a:off x="2570456" y="2797202"/>
            <a:ext cx="7086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2-gram model: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[start]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  </a:t>
            </a:r>
            <a:r>
              <a:rPr lang="en-US" sz="2400" b="1" dirty="0">
                <a:solidFill>
                  <a:schemeClr val="accent1"/>
                </a:solidFill>
                <a:sym typeface="Wingdings" panose="05000000000000000000" pitchFamily="2" charset="2"/>
              </a:rPr>
              <a:t>c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 (100%)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  <a:p>
            <a:r>
              <a:rPr lang="en-US" sz="2400" b="1" dirty="0"/>
              <a:t>4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g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c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h</a:t>
            </a:r>
            <a:r>
              <a:rPr lang="en-US" sz="2400" dirty="0">
                <a:sym typeface="Wingdings" panose="05000000000000000000" pitchFamily="2" charset="2"/>
              </a:rPr>
              <a:t> (50%), </a:t>
            </a:r>
            <a:r>
              <a:rPr lang="en-US" sz="2400" b="1" dirty="0">
                <a:sym typeface="Wingdings" panose="05000000000000000000" pitchFamily="2" charset="2"/>
              </a:rPr>
              <a:t>4</a:t>
            </a:r>
            <a:r>
              <a:rPr lang="en-US" sz="2400" dirty="0">
                <a:sym typeface="Wingdings" panose="05000000000000000000" pitchFamily="2" charset="2"/>
              </a:rPr>
              <a:t> (50%) </a:t>
            </a:r>
            <a:endParaRPr lang="en-US" sz="2400" dirty="0"/>
          </a:p>
          <a:p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o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h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 err="1">
                <a:sym typeface="Wingdings" panose="05000000000000000000" pitchFamily="2" charset="2"/>
              </a:rPr>
              <a:t>i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 err="1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c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o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o </a:t>
            </a:r>
            <a:r>
              <a:rPr lang="en-US" sz="2400" dirty="0">
                <a:sym typeface="Wingdings" panose="05000000000000000000" pitchFamily="2" charset="2"/>
              </a:rPr>
              <a:t>(67%) </a:t>
            </a:r>
            <a:r>
              <a:rPr lang="en-US" sz="2400" b="1" dirty="0">
                <a:sym typeface="Wingdings" panose="05000000000000000000" pitchFamily="2" charset="2"/>
              </a:rPr>
              <a:t>[end] </a:t>
            </a:r>
            <a:r>
              <a:rPr lang="en-US" sz="2400" dirty="0">
                <a:sym typeface="Wingdings" panose="05000000000000000000" pitchFamily="2" charset="2"/>
              </a:rPr>
              <a:t>(33%)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808D18-3631-41D3-AE6D-33B47243F2A4}"/>
              </a:ext>
            </a:extLst>
          </p:cNvPr>
          <p:cNvCxnSpPr/>
          <p:nvPr/>
        </p:nvCxnSpPr>
        <p:spPr>
          <a:xfrm flipH="1">
            <a:off x="3622089" y="2352583"/>
            <a:ext cx="39949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12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Leaks of Passwords Are Common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Content Placeholder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C4D8645-90AB-4E41-BC01-0B226285D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6445" y="1607072"/>
            <a:ext cx="6600233" cy="4231041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D1EBC1-7055-4097-8D4B-4ED5B826D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394947"/>
            <a:ext cx="3560516" cy="7343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DB0274-EEAE-419A-A7FA-5C390AC37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40" y="1607071"/>
            <a:ext cx="3364572" cy="8529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A1B3DB-527A-4162-AAAF-80FC175BE2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2" b="15856"/>
          <a:stretch/>
        </p:blipFill>
        <p:spPr>
          <a:xfrm>
            <a:off x="901240" y="4210905"/>
            <a:ext cx="3364572" cy="12782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BA490-DF4A-4F29-80A4-444A2FDE44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4" y="2515735"/>
            <a:ext cx="3474720" cy="986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253E23-350D-4D9D-AE35-260F6041AE05}"/>
              </a:ext>
            </a:extLst>
          </p:cNvPr>
          <p:cNvSpPr txBox="1"/>
          <p:nvPr/>
        </p:nvSpPr>
        <p:spPr>
          <a:xfrm>
            <a:off x="798986" y="5617670"/>
            <a:ext cx="1066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https://haveibeenpwned.com/PwnedWebsites</a:t>
            </a:r>
          </a:p>
        </p:txBody>
      </p:sp>
    </p:spTree>
    <p:extLst>
      <p:ext uri="{BB962C8B-B14F-4D97-AF65-F5344CB8AC3E}">
        <p14:creationId xmlns:p14="http://schemas.microsoft.com/office/powerpoint/2010/main" val="426718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chic</a:t>
            </a:r>
            <a:r>
              <a:rPr lang="en-US" sz="6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4g</a:t>
            </a:r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ooo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441D-A28C-4D35-85CF-10313E941EE3}"/>
              </a:ext>
            </a:extLst>
          </p:cNvPr>
          <p:cNvSpPr txBox="1"/>
          <p:nvPr/>
        </p:nvSpPr>
        <p:spPr>
          <a:xfrm>
            <a:off x="2570456" y="2797202"/>
            <a:ext cx="7086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2-gram model:</a:t>
            </a:r>
          </a:p>
          <a:p>
            <a:r>
              <a:rPr lang="en-US" sz="2400" b="1" dirty="0"/>
              <a:t>[start]</a:t>
            </a:r>
            <a:r>
              <a:rPr lang="en-US" sz="2400" dirty="0">
                <a:sym typeface="Wingdings" panose="05000000000000000000" pitchFamily="2" charset="2"/>
              </a:rPr>
              <a:t>  </a:t>
            </a:r>
            <a:r>
              <a:rPr lang="en-US" sz="2400" b="1" dirty="0">
                <a:sym typeface="Wingdings" panose="05000000000000000000" pitchFamily="2" charset="2"/>
              </a:rPr>
              <a:t>c</a:t>
            </a:r>
            <a:r>
              <a:rPr lang="en-US" sz="2400" dirty="0">
                <a:sym typeface="Wingdings" panose="05000000000000000000" pitchFamily="2" charset="2"/>
              </a:rPr>
              <a:t> (100%)</a:t>
            </a:r>
            <a:r>
              <a:rPr lang="en-US" sz="2400" dirty="0"/>
              <a:t>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4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sz="2400" b="1" dirty="0">
                <a:solidFill>
                  <a:schemeClr val="accent1"/>
                </a:solidFill>
                <a:sym typeface="Wingdings" panose="05000000000000000000" pitchFamily="2" charset="2"/>
              </a:rPr>
              <a:t>g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c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h</a:t>
            </a:r>
            <a:r>
              <a:rPr lang="en-US" sz="2400" dirty="0">
                <a:sym typeface="Wingdings" panose="05000000000000000000" pitchFamily="2" charset="2"/>
              </a:rPr>
              <a:t> (50%), </a:t>
            </a:r>
            <a:r>
              <a:rPr lang="en-US" sz="2400" b="1" dirty="0">
                <a:sym typeface="Wingdings" panose="05000000000000000000" pitchFamily="2" charset="2"/>
              </a:rPr>
              <a:t>4</a:t>
            </a:r>
            <a:r>
              <a:rPr lang="en-US" sz="2400" dirty="0">
                <a:sym typeface="Wingdings" panose="05000000000000000000" pitchFamily="2" charset="2"/>
              </a:rPr>
              <a:t> (50%) </a:t>
            </a:r>
            <a:endParaRPr lang="en-US" sz="2400" dirty="0"/>
          </a:p>
          <a:p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o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h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 err="1">
                <a:sym typeface="Wingdings" panose="05000000000000000000" pitchFamily="2" charset="2"/>
              </a:rPr>
              <a:t>i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 err="1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c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o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o </a:t>
            </a:r>
            <a:r>
              <a:rPr lang="en-US" sz="2400" dirty="0">
                <a:sym typeface="Wingdings" panose="05000000000000000000" pitchFamily="2" charset="2"/>
              </a:rPr>
              <a:t>(67%) </a:t>
            </a:r>
            <a:r>
              <a:rPr lang="en-US" sz="2400" b="1" dirty="0">
                <a:sym typeface="Wingdings" panose="05000000000000000000" pitchFamily="2" charset="2"/>
              </a:rPr>
              <a:t>[end] </a:t>
            </a:r>
            <a:r>
              <a:rPr lang="en-US" sz="2400" dirty="0">
                <a:sym typeface="Wingdings" panose="05000000000000000000" pitchFamily="2" charset="2"/>
              </a:rPr>
              <a:t>(33%)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054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6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c4</a:t>
            </a:r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gooo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441D-A28C-4D35-85CF-10313E941EE3}"/>
              </a:ext>
            </a:extLst>
          </p:cNvPr>
          <p:cNvSpPr txBox="1"/>
          <p:nvPr/>
        </p:nvSpPr>
        <p:spPr>
          <a:xfrm>
            <a:off x="2570456" y="2797202"/>
            <a:ext cx="7086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2-gram model:</a:t>
            </a:r>
          </a:p>
          <a:p>
            <a:r>
              <a:rPr lang="en-US" sz="2400" b="1" dirty="0"/>
              <a:t>[start]</a:t>
            </a:r>
            <a:r>
              <a:rPr lang="en-US" sz="2400" dirty="0">
                <a:sym typeface="Wingdings" panose="05000000000000000000" pitchFamily="2" charset="2"/>
              </a:rPr>
              <a:t>  </a:t>
            </a:r>
            <a:r>
              <a:rPr lang="en-US" sz="2400" b="1" dirty="0">
                <a:sym typeface="Wingdings" panose="05000000000000000000" pitchFamily="2" charset="2"/>
              </a:rPr>
              <a:t>c</a:t>
            </a:r>
            <a:r>
              <a:rPr lang="en-US" sz="2400" dirty="0">
                <a:sym typeface="Wingdings" panose="05000000000000000000" pitchFamily="2" charset="2"/>
              </a:rPr>
              <a:t> (100%)</a:t>
            </a:r>
            <a:r>
              <a:rPr lang="en-US" sz="2400" dirty="0"/>
              <a:t> </a:t>
            </a:r>
          </a:p>
          <a:p>
            <a:r>
              <a:rPr lang="en-US" sz="2400" b="1" dirty="0"/>
              <a:t>4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g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c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 </a:t>
            </a:r>
            <a:r>
              <a:rPr lang="en-US" sz="2400" b="1" dirty="0">
                <a:solidFill>
                  <a:schemeClr val="accent1"/>
                </a:solidFill>
                <a:sym typeface="Wingdings" panose="05000000000000000000" pitchFamily="2" charset="2"/>
              </a:rPr>
              <a:t>h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 (50%), </a:t>
            </a:r>
            <a:r>
              <a:rPr lang="en-US" sz="2400" b="1" dirty="0">
                <a:solidFill>
                  <a:schemeClr val="accent1"/>
                </a:solidFill>
                <a:sym typeface="Wingdings" panose="05000000000000000000" pitchFamily="2" charset="2"/>
              </a:rPr>
              <a:t>4</a:t>
            </a:r>
            <a:r>
              <a:rPr lang="en-US" sz="2400" dirty="0">
                <a:solidFill>
                  <a:schemeClr val="accent1"/>
                </a:solidFill>
                <a:sym typeface="Wingdings" panose="05000000000000000000" pitchFamily="2" charset="2"/>
              </a:rPr>
              <a:t> (50%) </a:t>
            </a: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o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h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 err="1">
                <a:sym typeface="Wingdings" panose="05000000000000000000" pitchFamily="2" charset="2"/>
              </a:rPr>
              <a:t>i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 err="1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c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o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o </a:t>
            </a:r>
            <a:r>
              <a:rPr lang="en-US" sz="2400" dirty="0">
                <a:sym typeface="Wingdings" panose="05000000000000000000" pitchFamily="2" charset="2"/>
              </a:rPr>
              <a:t>(67%) </a:t>
            </a:r>
            <a:r>
              <a:rPr lang="en-US" sz="2400" b="1" dirty="0">
                <a:sym typeface="Wingdings" panose="05000000000000000000" pitchFamily="2" charset="2"/>
              </a:rPr>
              <a:t>[end] </a:t>
            </a:r>
            <a:r>
              <a:rPr lang="en-US" sz="2400" dirty="0">
                <a:sym typeface="Wingdings" panose="05000000000000000000" pitchFamily="2" charset="2"/>
              </a:rPr>
              <a:t>(33%)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7419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chic4gooo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441D-A28C-4D35-85CF-10313E941EE3}"/>
              </a:ext>
            </a:extLst>
          </p:cNvPr>
          <p:cNvSpPr txBox="1"/>
          <p:nvPr/>
        </p:nvSpPr>
        <p:spPr>
          <a:xfrm>
            <a:off x="2570456" y="2797202"/>
            <a:ext cx="708660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2-gram model:</a:t>
            </a:r>
          </a:p>
          <a:p>
            <a:r>
              <a:rPr lang="en-US" sz="2400" b="1" dirty="0"/>
              <a:t>[start]</a:t>
            </a:r>
            <a:r>
              <a:rPr lang="en-US" sz="2400" dirty="0">
                <a:sym typeface="Wingdings" panose="05000000000000000000" pitchFamily="2" charset="2"/>
              </a:rPr>
              <a:t>  </a:t>
            </a:r>
            <a:r>
              <a:rPr lang="en-US" sz="2400" b="1" dirty="0">
                <a:sym typeface="Wingdings" panose="05000000000000000000" pitchFamily="2" charset="2"/>
              </a:rPr>
              <a:t>c</a:t>
            </a:r>
            <a:r>
              <a:rPr lang="en-US" sz="2400" dirty="0">
                <a:sym typeface="Wingdings" panose="05000000000000000000" pitchFamily="2" charset="2"/>
              </a:rPr>
              <a:t> (100%)</a:t>
            </a:r>
            <a:r>
              <a:rPr lang="en-US" sz="2400" dirty="0"/>
              <a:t> </a:t>
            </a:r>
          </a:p>
          <a:p>
            <a:r>
              <a:rPr lang="en-US" sz="2400" b="1" dirty="0"/>
              <a:t>4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g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c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h</a:t>
            </a:r>
            <a:r>
              <a:rPr lang="en-US" sz="2400" dirty="0">
                <a:sym typeface="Wingdings" panose="05000000000000000000" pitchFamily="2" charset="2"/>
              </a:rPr>
              <a:t> (50%), </a:t>
            </a:r>
            <a:r>
              <a:rPr lang="en-US" sz="2400" b="1" dirty="0">
                <a:sym typeface="Wingdings" panose="05000000000000000000" pitchFamily="2" charset="2"/>
              </a:rPr>
              <a:t>4</a:t>
            </a:r>
            <a:r>
              <a:rPr lang="en-US" sz="2400" dirty="0">
                <a:sym typeface="Wingdings" panose="05000000000000000000" pitchFamily="2" charset="2"/>
              </a:rPr>
              <a:t> (50%) </a:t>
            </a:r>
            <a:endParaRPr lang="en-US" sz="2400" dirty="0"/>
          </a:p>
          <a:p>
            <a:r>
              <a:rPr lang="en-US" sz="2400" b="1" dirty="0"/>
              <a:t>g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o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h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 err="1">
                <a:sym typeface="Wingdings" panose="05000000000000000000" pitchFamily="2" charset="2"/>
              </a:rPr>
              <a:t>i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 err="1"/>
              <a:t>i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c </a:t>
            </a:r>
            <a:r>
              <a:rPr lang="en-US" sz="2400" dirty="0">
                <a:sym typeface="Wingdings" panose="05000000000000000000" pitchFamily="2" charset="2"/>
              </a:rPr>
              <a:t>(100%)</a:t>
            </a:r>
          </a:p>
          <a:p>
            <a:r>
              <a:rPr lang="en-US" sz="2400" b="1" dirty="0"/>
              <a:t>o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 </a:t>
            </a:r>
            <a:r>
              <a:rPr lang="en-US" sz="2400" b="1" dirty="0">
                <a:sym typeface="Wingdings" panose="05000000000000000000" pitchFamily="2" charset="2"/>
              </a:rPr>
              <a:t>o </a:t>
            </a:r>
            <a:r>
              <a:rPr lang="en-US" sz="2400" dirty="0">
                <a:sym typeface="Wingdings" panose="05000000000000000000" pitchFamily="2" charset="2"/>
              </a:rPr>
              <a:t>(67%) </a:t>
            </a:r>
            <a:r>
              <a:rPr lang="en-US" sz="2400" b="1" dirty="0">
                <a:sym typeface="Wingdings" panose="05000000000000000000" pitchFamily="2" charset="2"/>
              </a:rPr>
              <a:t>[end] </a:t>
            </a:r>
            <a:r>
              <a:rPr lang="en-US" sz="2400" dirty="0">
                <a:sym typeface="Wingdings" panose="05000000000000000000" pitchFamily="2" charset="2"/>
              </a:rPr>
              <a:t>(33%)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42074-41B6-41C8-986A-9C115A215D7B}"/>
              </a:ext>
            </a:extLst>
          </p:cNvPr>
          <p:cNvSpPr txBox="1"/>
          <p:nvPr/>
        </p:nvSpPr>
        <p:spPr>
          <a:xfrm>
            <a:off x="6676010" y="2789803"/>
            <a:ext cx="4074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Probability of a password:</a:t>
            </a:r>
          </a:p>
          <a:p>
            <a:r>
              <a:rPr lang="en-US" sz="2400" dirty="0">
                <a:sym typeface="Wingdings" panose="05000000000000000000" pitchFamily="2" charset="2"/>
              </a:rPr>
              <a:t>Product of all characters’ probabilities</a:t>
            </a:r>
            <a:endParaRPr lang="en-US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061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Broad Approaches to Cracking Passwords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80268F-1523-4683-B859-C4F34A13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Brute force (or selective brute force</a:t>
            </a:r>
            <a:r>
              <a:rPr lang="hu-HU" dirty="0"/>
              <a:t> AKA </a:t>
            </a:r>
            <a:r>
              <a:rPr lang="en-US" dirty="0"/>
              <a:t>“mask”)</a:t>
            </a:r>
          </a:p>
          <a:p>
            <a:r>
              <a:rPr lang="en-US" dirty="0"/>
              <a:t>Wordlist</a:t>
            </a:r>
          </a:p>
          <a:p>
            <a:r>
              <a:rPr lang="en-US" dirty="0"/>
              <a:t>Mangled </a:t>
            </a:r>
            <a:r>
              <a:rPr lang="hu-HU" dirty="0"/>
              <a:t>W</a:t>
            </a:r>
            <a:r>
              <a:rPr lang="en-US" dirty="0" err="1"/>
              <a:t>ordlist</a:t>
            </a:r>
            <a:endParaRPr lang="en-US" dirty="0"/>
          </a:p>
          <a:p>
            <a:r>
              <a:rPr lang="en-US" dirty="0"/>
              <a:t>Probabilistic Context-Free Grammar</a:t>
            </a:r>
          </a:p>
          <a:p>
            <a:r>
              <a:rPr lang="en-US" dirty="0"/>
              <a:t>Markov Models</a:t>
            </a:r>
          </a:p>
          <a:p>
            <a:r>
              <a:rPr lang="en-US" b="1" dirty="0"/>
              <a:t>Neural </a:t>
            </a:r>
            <a:r>
              <a:rPr lang="hu-HU" b="1" dirty="0"/>
              <a:t>N</a:t>
            </a:r>
            <a:r>
              <a:rPr lang="en-US" b="1" dirty="0" err="1"/>
              <a:t>etworks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0467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9C6B2-F312-4438-A2BD-4FB20E267760}"/>
              </a:ext>
            </a:extLst>
          </p:cNvPr>
          <p:cNvSpPr txBox="1"/>
          <p:nvPr/>
        </p:nvSpPr>
        <p:spPr>
          <a:xfrm>
            <a:off x="2691493" y="1564038"/>
            <a:ext cx="6809014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Courier New" panose="02070309020205020404" pitchFamily="49" charset="0"/>
                <a:cs typeface="Courier New" panose="02070309020205020404" pitchFamily="49" charset="0"/>
              </a:rPr>
              <a:t>chic4gooo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DF441D-A28C-4D35-85CF-10313E941EE3}"/>
              </a:ext>
            </a:extLst>
          </p:cNvPr>
          <p:cNvSpPr txBox="1"/>
          <p:nvPr/>
        </p:nvSpPr>
        <p:spPr>
          <a:xfrm>
            <a:off x="2570456" y="2797202"/>
            <a:ext cx="7086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p(“c”|“”) = ?</a:t>
            </a:r>
          </a:p>
          <a:p>
            <a:r>
              <a:rPr lang="en-US" sz="2400" dirty="0"/>
              <a:t>p(“</a:t>
            </a:r>
            <a:r>
              <a:rPr lang="en-US" sz="2400" dirty="0" err="1"/>
              <a:t>h”|“c</a:t>
            </a:r>
            <a:r>
              <a:rPr lang="en-US" sz="2400" dirty="0"/>
              <a:t>”) = ?</a:t>
            </a:r>
          </a:p>
          <a:p>
            <a:r>
              <a:rPr lang="en-US" sz="2400" dirty="0"/>
              <a:t>p(“</a:t>
            </a:r>
            <a:r>
              <a:rPr lang="en-US" sz="2400" dirty="0" err="1"/>
              <a:t>i</a:t>
            </a:r>
            <a:r>
              <a:rPr lang="en-US" sz="2400" dirty="0"/>
              <a:t>”|“</a:t>
            </a:r>
            <a:r>
              <a:rPr lang="en-US" sz="2400" dirty="0" err="1"/>
              <a:t>ch</a:t>
            </a:r>
            <a:r>
              <a:rPr lang="en-US" sz="2400" dirty="0"/>
              <a:t>”) = ?</a:t>
            </a:r>
          </a:p>
          <a:p>
            <a:r>
              <a:rPr lang="en-US" sz="2400" dirty="0"/>
              <a:t>p(“</a:t>
            </a:r>
            <a:r>
              <a:rPr lang="en-US" sz="2400" dirty="0" err="1"/>
              <a:t>c”|“chi</a:t>
            </a:r>
            <a:r>
              <a:rPr lang="en-US" sz="2400" dirty="0"/>
              <a:t>”) = ?</a:t>
            </a:r>
          </a:p>
          <a:p>
            <a:r>
              <a:rPr lang="en-US" sz="2400" dirty="0"/>
              <a:t>p(“4”|“chic”) = ?</a:t>
            </a:r>
          </a:p>
          <a:p>
            <a:r>
              <a:rPr lang="en-US" sz="2400" dirty="0"/>
              <a:t>p(“g”|“chic4”) = ?</a:t>
            </a:r>
          </a:p>
          <a:p>
            <a:r>
              <a:rPr lang="en-US" sz="2400" dirty="0"/>
              <a:t>…</a:t>
            </a:r>
          </a:p>
          <a:p>
            <a:endParaRPr lang="en-US" sz="2400" dirty="0"/>
          </a:p>
          <a:p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ED44E-F968-489D-9DA8-EDC430722CE6}"/>
              </a:ext>
            </a:extLst>
          </p:cNvPr>
          <p:cNvSpPr txBox="1"/>
          <p:nvPr/>
        </p:nvSpPr>
        <p:spPr>
          <a:xfrm>
            <a:off x="6676010" y="2789803"/>
            <a:ext cx="4074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Probability of a password:</a:t>
            </a:r>
          </a:p>
          <a:p>
            <a:r>
              <a:rPr lang="en-US" sz="2400" dirty="0">
                <a:sym typeface="Wingdings" panose="05000000000000000000" pitchFamily="2" charset="2"/>
              </a:rPr>
              <a:t>Product of all characters’ probabilities</a:t>
            </a:r>
            <a:endParaRPr lang="en-US" dirty="0">
              <a:sym typeface="Wingdings" panose="05000000000000000000" pitchFamily="2" charset="2"/>
            </a:endParaRPr>
          </a:p>
          <a:p>
            <a:endParaRPr lang="en-US" b="1" dirty="0">
              <a:sym typeface="Wingdings" panose="05000000000000000000" pitchFamily="2" charset="2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9836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Design Space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80268F-1523-4683-B859-C4F34A130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b="1" dirty="0"/>
              <a:t>RNN</a:t>
            </a:r>
            <a:r>
              <a:rPr lang="en-US" dirty="0"/>
              <a:t> (Recurrent Neural Network)</a:t>
            </a:r>
          </a:p>
          <a:p>
            <a:r>
              <a:rPr lang="en-US" b="1" dirty="0"/>
              <a:t>LSTM</a:t>
            </a:r>
            <a:r>
              <a:rPr lang="en-US" dirty="0"/>
              <a:t> (Long Short-Term Memory)</a:t>
            </a:r>
          </a:p>
          <a:p>
            <a:r>
              <a:rPr lang="en-US" dirty="0"/>
              <a:t>Model size: 3mb (browser) vs. 60mb (GPU)</a:t>
            </a:r>
          </a:p>
          <a:p>
            <a:r>
              <a:rPr lang="en-US" dirty="0"/>
              <a:t>Transfer learning</a:t>
            </a:r>
          </a:p>
          <a:p>
            <a:pPr lvl="1"/>
            <a:r>
              <a:rPr lang="en-US" dirty="0"/>
              <a:t>Novel password-composition policies</a:t>
            </a:r>
          </a:p>
          <a:p>
            <a:r>
              <a:rPr lang="en-US" dirty="0"/>
              <a:t>Training data</a:t>
            </a:r>
          </a:p>
          <a:p>
            <a:pPr lvl="1"/>
            <a:r>
              <a:rPr lang="en-US" dirty="0"/>
              <a:t>Natural language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2F911-40B8-4ABD-B0B9-DE2027FEBD69}"/>
              </a:ext>
            </a:extLst>
          </p:cNvPr>
          <p:cNvSpPr txBox="1"/>
          <p:nvPr/>
        </p:nvSpPr>
        <p:spPr>
          <a:xfrm>
            <a:off x="838199" y="5497369"/>
            <a:ext cx="11232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William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Melicher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Blase Ur, Sean M.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Segreti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Saranga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Komanduri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Lujo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Bauer, Nicolas Christin, Lorrie Faith Cranor. Fast, Lean, and Accurate: Modeling Password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Guessability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Using Neural Networks. In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Proc. USENIX Security Symposium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2016. </a:t>
            </a:r>
          </a:p>
        </p:txBody>
      </p:sp>
    </p:spTree>
    <p:extLst>
      <p:ext uri="{BB962C8B-B14F-4D97-AF65-F5344CB8AC3E}">
        <p14:creationId xmlns:p14="http://schemas.microsoft.com/office/powerpoint/2010/main" val="459930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Data-Driven Password 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2F911-40B8-4ABD-B0B9-DE2027FEBD69}"/>
              </a:ext>
            </a:extLst>
          </p:cNvPr>
          <p:cNvSpPr txBox="1"/>
          <p:nvPr/>
        </p:nvSpPr>
        <p:spPr>
          <a:xfrm>
            <a:off x="829323" y="5515126"/>
            <a:ext cx="11232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Blase Ur, Felicia Alfieri,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Maung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Aung,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Lujo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Bauer, Nicolas Christin, Jessica Colnago, Lorrie Faith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Cranor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Henry Dixon,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Pardis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Emami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Naeini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Hana Habib, Noah Johnson, William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Melicher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Development and Evaluation of a Data-Driven Password Meter. In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Proc. CHI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2017.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A5E82D-EB0C-4ED9-ABAD-3A8DC2B6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0815A-0B97-4D52-8E6A-95480571A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78" y="1560557"/>
            <a:ext cx="5768445" cy="3803647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32499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Data-Driven Password Meter: Explanations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2F911-40B8-4ABD-B0B9-DE2027FEBD69}"/>
              </a:ext>
            </a:extLst>
          </p:cNvPr>
          <p:cNvSpPr txBox="1"/>
          <p:nvPr/>
        </p:nvSpPr>
        <p:spPr>
          <a:xfrm>
            <a:off x="829323" y="5515126"/>
            <a:ext cx="11232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Blase Ur, Felicia Alfieri,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Maung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Aung,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Lujo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Bauer, Nicolas Christin, Jessica Colnago, Lorrie Faith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Cranor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Henry Dixon,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Pardis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Emami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Naeini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Hana Habib, Noah Johnson, William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Melicher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Development and Evaluation of a Data-Driven Password Meter. In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Proc. CHI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2017.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A5E82D-EB0C-4ED9-ABAD-3A8DC2B62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21 characteristics</a:t>
            </a:r>
          </a:p>
          <a:p>
            <a:r>
              <a:rPr lang="en-US" dirty="0"/>
              <a:t>Weightings determined with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54542-D7D2-44B4-8DBC-980F4B8D7370}"/>
              </a:ext>
            </a:extLst>
          </p:cNvPr>
          <p:cNvSpPr txBox="1"/>
          <p:nvPr/>
        </p:nvSpPr>
        <p:spPr>
          <a:xfrm>
            <a:off x="3636274" y="1537220"/>
            <a:ext cx="4919453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Unic0rns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B6F8B-BE0D-4204-A13E-8562AC89F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5" t="38857" r="20575" b="46286"/>
          <a:stretch/>
        </p:blipFill>
        <p:spPr>
          <a:xfrm>
            <a:off x="2116211" y="2611295"/>
            <a:ext cx="3911721" cy="15602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FC7F7C-9822-40C1-8A79-57A6DC4EB5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5" t="55373" r="20575" b="33743"/>
          <a:stretch/>
        </p:blipFill>
        <p:spPr>
          <a:xfrm>
            <a:off x="6222848" y="2611295"/>
            <a:ext cx="3911721" cy="1143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0808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58896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Insights in Organizations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459E26-6000-44E5-A293-160711F4C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050"/>
            <a:ext cx="10515600" cy="4157663"/>
          </a:xfrm>
        </p:spPr>
        <p:txBody>
          <a:bodyPr>
            <a:normAutofit/>
          </a:bodyPr>
          <a:lstStyle/>
          <a:p>
            <a:r>
              <a:rPr lang="en-US" dirty="0"/>
              <a:t>Minimum requirements: Composition policy or minimum score?</a:t>
            </a:r>
          </a:p>
          <a:p>
            <a:r>
              <a:rPr lang="en-US" dirty="0"/>
              <a:t>How rich should the feedback be?</a:t>
            </a:r>
          </a:p>
          <a:p>
            <a:r>
              <a:rPr lang="en-US" dirty="0"/>
              <a:t>How customized should scoring be to your organization?</a:t>
            </a:r>
          </a:p>
          <a:p>
            <a:r>
              <a:rPr lang="en-US" dirty="0"/>
              <a:t>Advice: Don’t mandate password expiration; </a:t>
            </a:r>
            <a:r>
              <a:rPr lang="en-US" b="1" dirty="0"/>
              <a:t>strongly encourage unique passwords</a:t>
            </a:r>
          </a:p>
          <a:p>
            <a:r>
              <a:rPr lang="en-US" dirty="0"/>
              <a:t>Advice: Encourage or mandate two-factor auth (2FA)</a:t>
            </a:r>
          </a:p>
          <a:p>
            <a:r>
              <a:rPr lang="en-US" dirty="0"/>
              <a:t>Looking forward: </a:t>
            </a:r>
            <a:r>
              <a:rPr lang="en-US" dirty="0" err="1"/>
              <a:t>WebAuthn</a:t>
            </a:r>
            <a:r>
              <a:rPr lang="en-US" dirty="0"/>
              <a:t> / fewer passwords in some cases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4AB00B-C6FD-4717-912A-DAB542D1DB92}"/>
              </a:ext>
            </a:extLst>
          </p:cNvPr>
          <p:cNvSpPr txBox="1"/>
          <p:nvPr/>
        </p:nvSpPr>
        <p:spPr>
          <a:xfrm>
            <a:off x="829323" y="5515126"/>
            <a:ext cx="11232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Miranda Wei, Maximilian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Golla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Blase Ur. The Password Doesn't Fall Far: How Service Influences Password Choice. In 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Proceedings of the Who Are You?! Adventures in Authentication Workshop (WAY)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307083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 Leaks Enable Guessing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Attacking Passwords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Make guesses from the most probable to the least!</a:t>
            </a:r>
          </a:p>
          <a:p>
            <a:r>
              <a:rPr lang="en-US" dirty="0">
                <a:latin typeface="+mn-lt"/>
              </a:rPr>
              <a:t>Online attack: Try logging into a running system until you are locked out</a:t>
            </a:r>
          </a:p>
          <a:p>
            <a:r>
              <a:rPr lang="en-US" dirty="0">
                <a:latin typeface="+mn-lt"/>
              </a:rPr>
              <a:t>Offline attack: Make a guess and hash it</a:t>
            </a:r>
          </a:p>
          <a:p>
            <a:pPr marL="0" indent="0">
              <a:buNone/>
            </a:pP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40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Google Shape;130;p21">
            <a:extLst>
              <a:ext uri="{FF2B5EF4-FFF2-40B4-BE49-F238E27FC236}">
                <a16:creationId xmlns:a16="http://schemas.microsoft.com/office/drawing/2014/main" id="{5A8A518A-0D81-4153-B28E-E4AD357AE9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8000" y="2517350"/>
            <a:ext cx="896000" cy="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1;p21">
            <a:extLst>
              <a:ext uri="{FF2B5EF4-FFF2-40B4-BE49-F238E27FC236}">
                <a16:creationId xmlns:a16="http://schemas.microsoft.com/office/drawing/2014/main" id="{58227E83-72E2-42F5-BC34-CF5428B03F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106" y="1598938"/>
            <a:ext cx="1890612" cy="18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3;p21">
            <a:extLst>
              <a:ext uri="{FF2B5EF4-FFF2-40B4-BE49-F238E27FC236}">
                <a16:creationId xmlns:a16="http://schemas.microsoft.com/office/drawing/2014/main" id="{887A3EEE-5988-4F24-9BE3-38DD3E20B34A}"/>
              </a:ext>
            </a:extLst>
          </p:cNvPr>
          <p:cNvSpPr txBox="1"/>
          <p:nvPr/>
        </p:nvSpPr>
        <p:spPr>
          <a:xfrm>
            <a:off x="4044750" y="1888025"/>
            <a:ext cx="4102500" cy="4371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solidFill>
                  <a:schemeClr val="dk1"/>
                </a:solidFill>
              </a:rPr>
              <a:t>80d561388725fa74f2d03cd16e1d687c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506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Google Shape;130;p21">
            <a:extLst>
              <a:ext uri="{FF2B5EF4-FFF2-40B4-BE49-F238E27FC236}">
                <a16:creationId xmlns:a16="http://schemas.microsoft.com/office/drawing/2014/main" id="{5A8A518A-0D81-4153-B28E-E4AD357AE9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8000" y="2517350"/>
            <a:ext cx="896000" cy="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1;p21">
            <a:extLst>
              <a:ext uri="{FF2B5EF4-FFF2-40B4-BE49-F238E27FC236}">
                <a16:creationId xmlns:a16="http://schemas.microsoft.com/office/drawing/2014/main" id="{58227E83-72E2-42F5-BC34-CF5428B03F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106" y="1598938"/>
            <a:ext cx="1890612" cy="18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3;p21">
            <a:extLst>
              <a:ext uri="{FF2B5EF4-FFF2-40B4-BE49-F238E27FC236}">
                <a16:creationId xmlns:a16="http://schemas.microsoft.com/office/drawing/2014/main" id="{887A3EEE-5988-4F24-9BE3-38DD3E20B34A}"/>
              </a:ext>
            </a:extLst>
          </p:cNvPr>
          <p:cNvSpPr txBox="1"/>
          <p:nvPr/>
        </p:nvSpPr>
        <p:spPr>
          <a:xfrm>
            <a:off x="4044750" y="1888025"/>
            <a:ext cx="4102500" cy="4371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solidFill>
                  <a:schemeClr val="dk1"/>
                </a:solidFill>
              </a:rPr>
              <a:t>80d561388725fa74f2d03cd16e1d687c</a:t>
            </a:r>
            <a:endParaRPr/>
          </a:p>
        </p:txBody>
      </p:sp>
      <p:sp>
        <p:nvSpPr>
          <p:cNvPr id="10" name="Google Shape;134;p21">
            <a:extLst>
              <a:ext uri="{FF2B5EF4-FFF2-40B4-BE49-F238E27FC236}">
                <a16:creationId xmlns:a16="http://schemas.microsoft.com/office/drawing/2014/main" id="{DE0E9DC2-8083-45F3-B231-F98834BD15A0}"/>
              </a:ext>
            </a:extLst>
          </p:cNvPr>
          <p:cNvSpPr txBox="1"/>
          <p:nvPr/>
        </p:nvSpPr>
        <p:spPr>
          <a:xfrm>
            <a:off x="2899717" y="3686725"/>
            <a:ext cx="6392567" cy="2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buSzPts val="1800"/>
              <a:buAutoNum type="arabicPeriod"/>
            </a:pPr>
            <a:r>
              <a:rPr lang="en-GB" dirty="0"/>
              <a:t>h(“123456”) = </a:t>
            </a:r>
            <a:r>
              <a:rPr lang="en-GB" dirty="0">
                <a:solidFill>
                  <a:srgbClr val="666666"/>
                </a:solidFill>
              </a:rPr>
              <a:t>e10adc3949ba59abbe56e057f20f883e</a:t>
            </a:r>
            <a:endParaRPr dirty="0">
              <a:solidFill>
                <a:srgbClr val="666666"/>
              </a:solidFill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h(“password”) = </a:t>
            </a:r>
            <a:r>
              <a:rPr lang="en-GB" dirty="0">
                <a:solidFill>
                  <a:srgbClr val="666666"/>
                </a:solidFill>
              </a:rPr>
              <a:t>5f4dcc3b5aa765d61d8327deb882cf99</a:t>
            </a:r>
            <a:endParaRPr dirty="0">
              <a:solidFill>
                <a:srgbClr val="666666"/>
              </a:solidFill>
            </a:endParaRPr>
          </a:p>
          <a:p>
            <a:pPr marL="457200" indent="-342900">
              <a:buSzPts val="1800"/>
              <a:buAutoNum type="arabicPeriod"/>
            </a:pPr>
            <a:r>
              <a:rPr lang="en-GB" dirty="0"/>
              <a:t>h(“monkey”) = </a:t>
            </a:r>
            <a:r>
              <a:rPr lang="en-GB" dirty="0">
                <a:solidFill>
                  <a:srgbClr val="666666"/>
                </a:solidFill>
              </a:rPr>
              <a:t>d0763edaa9d9bd2a9516280e9044d885</a:t>
            </a:r>
            <a:endParaRPr dirty="0">
              <a:solidFill>
                <a:srgbClr val="666666"/>
              </a:solidFill>
            </a:endParaRPr>
          </a:p>
          <a:p>
            <a:pPr marL="457200" indent="-342900">
              <a:buSzPts val="1800"/>
              <a:buAutoNum type="arabicPeriod"/>
            </a:pPr>
            <a:r>
              <a:rPr lang="en-GB" dirty="0"/>
              <a:t>h(“</a:t>
            </a:r>
            <a:r>
              <a:rPr lang="en-GB" dirty="0" err="1"/>
              <a:t>letmein</a:t>
            </a:r>
            <a:r>
              <a:rPr lang="en-GB" dirty="0"/>
              <a:t>”) = </a:t>
            </a:r>
            <a:r>
              <a:rPr lang="en-GB" dirty="0">
                <a:solidFill>
                  <a:srgbClr val="666666"/>
                </a:solidFill>
              </a:rPr>
              <a:t>0d107d09f5bbe40cade3de5c71e9e9b7</a:t>
            </a:r>
            <a:endParaRPr dirty="0">
              <a:solidFill>
                <a:srgbClr val="666666"/>
              </a:solidFill>
            </a:endParaRPr>
          </a:p>
          <a:p>
            <a:pPr marL="457200" indent="-342900"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h(“p@ssw0rd”) = </a:t>
            </a:r>
            <a:r>
              <a:rPr lang="en-GB" dirty="0">
                <a:solidFill>
                  <a:srgbClr val="666666"/>
                </a:solidFill>
              </a:rPr>
              <a:t>0f359740bd1cda994f8b55330c86d845</a:t>
            </a:r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67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Google Shape;130;p21">
            <a:extLst>
              <a:ext uri="{FF2B5EF4-FFF2-40B4-BE49-F238E27FC236}">
                <a16:creationId xmlns:a16="http://schemas.microsoft.com/office/drawing/2014/main" id="{5A8A518A-0D81-4153-B28E-E4AD357AE9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48000" y="2517350"/>
            <a:ext cx="896000" cy="8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1;p21">
            <a:extLst>
              <a:ext uri="{FF2B5EF4-FFF2-40B4-BE49-F238E27FC236}">
                <a16:creationId xmlns:a16="http://schemas.microsoft.com/office/drawing/2014/main" id="{58227E83-72E2-42F5-BC34-CF5428B03F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106" y="1598938"/>
            <a:ext cx="1890612" cy="18906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3;p21">
            <a:extLst>
              <a:ext uri="{FF2B5EF4-FFF2-40B4-BE49-F238E27FC236}">
                <a16:creationId xmlns:a16="http://schemas.microsoft.com/office/drawing/2014/main" id="{887A3EEE-5988-4F24-9BE3-38DD3E20B34A}"/>
              </a:ext>
            </a:extLst>
          </p:cNvPr>
          <p:cNvSpPr txBox="1"/>
          <p:nvPr/>
        </p:nvSpPr>
        <p:spPr>
          <a:xfrm>
            <a:off x="4044750" y="1888025"/>
            <a:ext cx="4102500" cy="437100"/>
          </a:xfrm>
          <a:prstGeom prst="rect">
            <a:avLst/>
          </a:prstGeom>
          <a:noFill/>
          <a:ln w="381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solidFill>
                  <a:schemeClr val="dk1"/>
                </a:solidFill>
              </a:rPr>
              <a:t>80d561388725fa74f2d03cd16e1d687c</a:t>
            </a:r>
            <a:endParaRPr/>
          </a:p>
        </p:txBody>
      </p:sp>
      <p:sp>
        <p:nvSpPr>
          <p:cNvPr id="10" name="Google Shape;134;p21">
            <a:extLst>
              <a:ext uri="{FF2B5EF4-FFF2-40B4-BE49-F238E27FC236}">
                <a16:creationId xmlns:a16="http://schemas.microsoft.com/office/drawing/2014/main" id="{DE0E9DC2-8083-45F3-B231-F98834BD15A0}"/>
              </a:ext>
            </a:extLst>
          </p:cNvPr>
          <p:cNvSpPr txBox="1"/>
          <p:nvPr/>
        </p:nvSpPr>
        <p:spPr>
          <a:xfrm>
            <a:off x="2899717" y="3686725"/>
            <a:ext cx="6392567" cy="2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buSzPts val="1800"/>
              <a:buAutoNum type="arabicPeriod"/>
            </a:pPr>
            <a:r>
              <a:rPr lang="en-GB" dirty="0"/>
              <a:t>h(“123456”) = </a:t>
            </a:r>
            <a:r>
              <a:rPr lang="en-GB" dirty="0">
                <a:solidFill>
                  <a:srgbClr val="666666"/>
                </a:solidFill>
              </a:rPr>
              <a:t>e10adc3949ba59abbe56e057f20f883e</a:t>
            </a:r>
            <a:endParaRPr dirty="0">
              <a:solidFill>
                <a:srgbClr val="666666"/>
              </a:solidFill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h(“password”) = </a:t>
            </a:r>
            <a:r>
              <a:rPr lang="en-GB" dirty="0">
                <a:solidFill>
                  <a:srgbClr val="666666"/>
                </a:solidFill>
              </a:rPr>
              <a:t>5f4dcc3b5aa765d61d8327deb882cf99</a:t>
            </a:r>
            <a:endParaRPr dirty="0">
              <a:solidFill>
                <a:srgbClr val="666666"/>
              </a:solidFill>
            </a:endParaRPr>
          </a:p>
          <a:p>
            <a:pPr marL="457200" indent="-342900">
              <a:buSzPts val="1800"/>
              <a:buAutoNum type="arabicPeriod"/>
            </a:pPr>
            <a:r>
              <a:rPr lang="en-GB" dirty="0"/>
              <a:t>h(“monkey”) = </a:t>
            </a:r>
            <a:r>
              <a:rPr lang="en-GB" dirty="0">
                <a:solidFill>
                  <a:srgbClr val="666666"/>
                </a:solidFill>
              </a:rPr>
              <a:t>d0763edaa9d9bd2a9516280e9044d885</a:t>
            </a:r>
            <a:endParaRPr dirty="0">
              <a:solidFill>
                <a:srgbClr val="666666"/>
              </a:solidFill>
            </a:endParaRPr>
          </a:p>
          <a:p>
            <a:pPr marL="457200" indent="-342900">
              <a:buSzPts val="1800"/>
              <a:buAutoNum type="arabicPeriod"/>
            </a:pPr>
            <a:r>
              <a:rPr lang="en-GB" dirty="0"/>
              <a:t>h(“</a:t>
            </a:r>
            <a:r>
              <a:rPr lang="en-GB" dirty="0" err="1"/>
              <a:t>letmein</a:t>
            </a:r>
            <a:r>
              <a:rPr lang="en-GB" dirty="0"/>
              <a:t>”) = </a:t>
            </a:r>
            <a:r>
              <a:rPr lang="en-GB" dirty="0">
                <a:solidFill>
                  <a:srgbClr val="666666"/>
                </a:solidFill>
              </a:rPr>
              <a:t>0d107d09f5bbe40cade3de5c71e9e9b7</a:t>
            </a:r>
            <a:endParaRPr dirty="0">
              <a:solidFill>
                <a:srgbClr val="666666"/>
              </a:solidFill>
            </a:endParaRPr>
          </a:p>
          <a:p>
            <a:pPr marL="457200" indent="-342900"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h(“p@ssw0rd”) = </a:t>
            </a:r>
            <a:r>
              <a:rPr lang="en-GB" dirty="0">
                <a:solidFill>
                  <a:srgbClr val="666666"/>
                </a:solidFill>
              </a:rPr>
              <a:t>0f359740bd1cda994f8b55330c86d845</a:t>
            </a:r>
            <a:endParaRPr dirty="0">
              <a:solidFill>
                <a:srgbClr val="666666"/>
              </a:solidFill>
            </a:endParaRPr>
          </a:p>
          <a:p>
            <a:pPr marL="457200" indent="-342900">
              <a:buClr>
                <a:schemeClr val="dk1"/>
              </a:buClr>
              <a:buSzPts val="1800"/>
              <a:buAutoNum type="arabicPeriod"/>
            </a:pPr>
            <a:r>
              <a:rPr lang="en-GB" dirty="0">
                <a:solidFill>
                  <a:schemeClr val="dk1"/>
                </a:solidFill>
              </a:rPr>
              <a:t>h(“Chic4go”) = </a:t>
            </a:r>
            <a:r>
              <a:rPr lang="en-GB" b="1" dirty="0">
                <a:solidFill>
                  <a:schemeClr val="dk1"/>
                </a:solidFill>
              </a:rPr>
              <a:t>80d561388725fa74f2d03cd16e1d687c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11" name="Google Shape;135;p21">
            <a:extLst>
              <a:ext uri="{FF2B5EF4-FFF2-40B4-BE49-F238E27FC236}">
                <a16:creationId xmlns:a16="http://schemas.microsoft.com/office/drawing/2014/main" id="{B13A4C27-5C8A-45FF-A478-8523D4FD54EE}"/>
              </a:ext>
            </a:extLst>
          </p:cNvPr>
          <p:cNvSpPr/>
          <p:nvPr/>
        </p:nvSpPr>
        <p:spPr>
          <a:xfrm>
            <a:off x="2322108" y="5195000"/>
            <a:ext cx="703800" cy="19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1847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Attacker compromises database</a:t>
            </a:r>
          </a:p>
          <a:p>
            <a:pPr lvl="1"/>
            <a:r>
              <a:rPr lang="en-US" dirty="0">
                <a:latin typeface="+mn-lt"/>
              </a:rPr>
              <a:t>Sees hashes like</a:t>
            </a:r>
            <a:r>
              <a:rPr lang="en-US" sz="17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5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$2a$04$iHdEgkI681VdDMc3f7edau9phRwORvhYjqWAIb7hb4B5uFJO1g4zi</a:t>
            </a:r>
            <a:endParaRPr lang="en-US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+mn-lt"/>
              </a:rPr>
              <a:t>Attacker makes and hashes guesses</a:t>
            </a:r>
          </a:p>
          <a:p>
            <a:r>
              <a:rPr lang="en-US" dirty="0">
                <a:latin typeface="+mn-lt"/>
                <a:cs typeface="Times New Roman" panose="02020603050405020304" pitchFamily="18" charset="0"/>
              </a:rPr>
              <a:t>Finds match </a:t>
            </a:r>
            <a:r>
              <a:rPr lang="en-US" dirty="0">
                <a:latin typeface="+mn-lt"/>
                <a:cs typeface="Times New Roman" panose="02020603050405020304" pitchFamily="18" charset="0"/>
                <a:sym typeface="Wingdings" panose="05000000000000000000" pitchFamily="2" charset="2"/>
              </a:rPr>
              <a:t> try it on other sites (“credential stuffing” and “credential tweaking” attacks)</a:t>
            </a:r>
          </a:p>
          <a:p>
            <a:pPr lvl="1"/>
            <a:r>
              <a:rPr lang="en-US" dirty="0">
                <a:latin typeface="+mn-lt"/>
                <a:cs typeface="Times New Roman" panose="02020603050405020304" pitchFamily="18" charset="0"/>
                <a:sym typeface="Wingdings" panose="05000000000000000000" pitchFamily="2" charset="2"/>
              </a:rPr>
              <a:t>Password reuse is a core problem</a:t>
            </a:r>
            <a:endParaRPr 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411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2557</TotalTime>
  <Words>1292</Words>
  <Application>Microsoft Office PowerPoint</Application>
  <PresentationFormat>Widescreen</PresentationFormat>
  <Paragraphs>279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Adobe Garamond Pro</vt:lpstr>
      <vt:lpstr>Courier New</vt:lpstr>
      <vt:lpstr>Office Theme</vt:lpstr>
      <vt:lpstr>2_Office Theme</vt:lpstr>
      <vt:lpstr>1_Office Theme</vt:lpstr>
      <vt:lpstr>PowerPoint Presentation</vt:lpstr>
      <vt:lpstr>Database Leaks of Passwords Are Common</vt:lpstr>
      <vt:lpstr>Database Leaks of Passwords Are Common</vt:lpstr>
      <vt:lpstr>Database Leaks Enable Guessing</vt:lpstr>
      <vt:lpstr>Attacking Passwords</vt:lpstr>
      <vt:lpstr>Offline Attacks</vt:lpstr>
      <vt:lpstr>Offline Attacks</vt:lpstr>
      <vt:lpstr>Offline Attacks</vt:lpstr>
      <vt:lpstr>Offline Attacks</vt:lpstr>
      <vt:lpstr>Password-Strength Metric</vt:lpstr>
      <vt:lpstr>Password-Cracking MethodS</vt:lpstr>
      <vt:lpstr>Broad Approaches to Cracking Passwords</vt:lpstr>
      <vt:lpstr>Broad Approaches to Cracking Passwords</vt:lpstr>
      <vt:lpstr>Broad Approaches to Cracking Passwords</vt:lpstr>
      <vt:lpstr>Broad Approaches to Cracking Passwords</vt:lpstr>
      <vt:lpstr>Mangled Wordlist Attack</vt:lpstr>
      <vt:lpstr>Mangled Wordlist Attack</vt:lpstr>
      <vt:lpstr>Mangled Wordlist Attack</vt:lpstr>
      <vt:lpstr>Mangled Wordlist Attack</vt:lpstr>
      <vt:lpstr>Mangled Wordlist Attack: Rule Language</vt:lpstr>
      <vt:lpstr>Broad Approaches to Cracking Passwords</vt:lpstr>
      <vt:lpstr>Probabilistic Context-Free Grammar</vt:lpstr>
      <vt:lpstr>Probabilistic Context-Free Grammar</vt:lpstr>
      <vt:lpstr>Probabilistic Context-Free Grammar</vt:lpstr>
      <vt:lpstr>Probabilistic Context-Free Grammar</vt:lpstr>
      <vt:lpstr>Probabilistic Context-Free Grammar</vt:lpstr>
      <vt:lpstr>Broad Approaches to Cracking Passwords</vt:lpstr>
      <vt:lpstr>Markov Models</vt:lpstr>
      <vt:lpstr>Markov Models</vt:lpstr>
      <vt:lpstr>Markov Models</vt:lpstr>
      <vt:lpstr>Markov Models</vt:lpstr>
      <vt:lpstr>Markov Models</vt:lpstr>
      <vt:lpstr>Broad Approaches to Cracking Passwords</vt:lpstr>
      <vt:lpstr>Neural Network</vt:lpstr>
      <vt:lpstr>Neural Network Design Space</vt:lpstr>
      <vt:lpstr>A Data-Driven Password Meter</vt:lpstr>
      <vt:lpstr>A Data-Driven Password Meter: Explanations</vt:lpstr>
      <vt:lpstr>Business Applications</vt:lpstr>
      <vt:lpstr>Password Insights in Organizations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159</cp:revision>
  <cp:lastPrinted>2019-10-22T16:35:22Z</cp:lastPrinted>
  <dcterms:created xsi:type="dcterms:W3CDTF">2019-10-07T15:32:39Z</dcterms:created>
  <dcterms:modified xsi:type="dcterms:W3CDTF">2021-03-22T20:55:10Z</dcterms:modified>
</cp:coreProperties>
</file>